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127"/>
  </p:notesMasterIdLst>
  <p:handoutMasterIdLst>
    <p:handoutMasterId r:id="rId128"/>
  </p:handoutMasterIdLst>
  <p:sldIdLst>
    <p:sldId id="1989" r:id="rId3"/>
    <p:sldId id="1990" r:id="rId4"/>
    <p:sldId id="1991" r:id="rId5"/>
    <p:sldId id="270" r:id="rId6"/>
    <p:sldId id="1998" r:id="rId7"/>
    <p:sldId id="2003" r:id="rId8"/>
    <p:sldId id="2004" r:id="rId9"/>
    <p:sldId id="2005" r:id="rId10"/>
    <p:sldId id="2007" r:id="rId11"/>
    <p:sldId id="2006" r:id="rId12"/>
    <p:sldId id="2008" r:id="rId13"/>
    <p:sldId id="2009" r:id="rId14"/>
    <p:sldId id="2010" r:id="rId15"/>
    <p:sldId id="2011" r:id="rId16"/>
    <p:sldId id="2029" r:id="rId17"/>
    <p:sldId id="272" r:id="rId18"/>
    <p:sldId id="1731" r:id="rId19"/>
    <p:sldId id="1825" r:id="rId20"/>
    <p:sldId id="1994" r:id="rId21"/>
    <p:sldId id="1996" r:id="rId22"/>
    <p:sldId id="1995" r:id="rId23"/>
    <p:sldId id="1916" r:id="rId24"/>
    <p:sldId id="1827" r:id="rId25"/>
    <p:sldId id="1828" r:id="rId26"/>
    <p:sldId id="1917" r:id="rId27"/>
    <p:sldId id="1918" r:id="rId28"/>
    <p:sldId id="1830" r:id="rId29"/>
    <p:sldId id="1644" r:id="rId30"/>
    <p:sldId id="1645" r:id="rId31"/>
    <p:sldId id="1831" r:id="rId32"/>
    <p:sldId id="1919" r:id="rId33"/>
    <p:sldId id="1833" r:id="rId34"/>
    <p:sldId id="1834" r:id="rId35"/>
    <p:sldId id="1722" r:id="rId36"/>
    <p:sldId id="1723" r:id="rId37"/>
    <p:sldId id="1920" r:id="rId38"/>
    <p:sldId id="1921" r:id="rId39"/>
    <p:sldId id="1922" r:id="rId40"/>
    <p:sldId id="1923" r:id="rId41"/>
    <p:sldId id="1924" r:id="rId42"/>
    <p:sldId id="1925" r:id="rId43"/>
    <p:sldId id="1927" r:id="rId44"/>
    <p:sldId id="1659" r:id="rId45"/>
    <p:sldId id="1910" r:id="rId46"/>
    <p:sldId id="1401" r:id="rId47"/>
    <p:sldId id="1660" r:id="rId48"/>
    <p:sldId id="1928" r:id="rId49"/>
    <p:sldId id="1661" r:id="rId50"/>
    <p:sldId id="1736" r:id="rId51"/>
    <p:sldId id="1929" r:id="rId52"/>
    <p:sldId id="1930" r:id="rId53"/>
    <p:sldId id="1664" r:id="rId54"/>
    <p:sldId id="1665" r:id="rId55"/>
    <p:sldId id="1666" r:id="rId56"/>
    <p:sldId id="1668" r:id="rId57"/>
    <p:sldId id="1836" r:id="rId58"/>
    <p:sldId id="1670" r:id="rId59"/>
    <p:sldId id="1931" r:id="rId60"/>
    <p:sldId id="1932" r:id="rId61"/>
    <p:sldId id="1933" r:id="rId62"/>
    <p:sldId id="2017" r:id="rId63"/>
    <p:sldId id="2018" r:id="rId64"/>
    <p:sldId id="2030" r:id="rId65"/>
    <p:sldId id="2031" r:id="rId66"/>
    <p:sldId id="2032" r:id="rId67"/>
    <p:sldId id="2033" r:id="rId68"/>
    <p:sldId id="2022" r:id="rId69"/>
    <p:sldId id="2021" r:id="rId70"/>
    <p:sldId id="2023" r:id="rId71"/>
    <p:sldId id="2024" r:id="rId72"/>
    <p:sldId id="1999" r:id="rId73"/>
    <p:sldId id="1935" r:id="rId74"/>
    <p:sldId id="1937" r:id="rId75"/>
    <p:sldId id="1938" r:id="rId76"/>
    <p:sldId id="1953" r:id="rId77"/>
    <p:sldId id="1940" r:id="rId78"/>
    <p:sldId id="1954" r:id="rId79"/>
    <p:sldId id="1941" r:id="rId80"/>
    <p:sldId id="1942" r:id="rId81"/>
    <p:sldId id="1943" r:id="rId82"/>
    <p:sldId id="1955" r:id="rId83"/>
    <p:sldId id="1946" r:id="rId84"/>
    <p:sldId id="1947" r:id="rId85"/>
    <p:sldId id="1948" r:id="rId86"/>
    <p:sldId id="1949" r:id="rId87"/>
    <p:sldId id="1950" r:id="rId88"/>
    <p:sldId id="1951" r:id="rId89"/>
    <p:sldId id="1956" r:id="rId90"/>
    <p:sldId id="1957" r:id="rId91"/>
    <p:sldId id="1958" r:id="rId92"/>
    <p:sldId id="1959" r:id="rId93"/>
    <p:sldId id="1960" r:id="rId94"/>
    <p:sldId id="2001" r:id="rId95"/>
    <p:sldId id="1961" r:id="rId96"/>
    <p:sldId id="1962" r:id="rId97"/>
    <p:sldId id="1964" r:id="rId98"/>
    <p:sldId id="1968" r:id="rId99"/>
    <p:sldId id="1969" r:id="rId100"/>
    <p:sldId id="1970" r:id="rId101"/>
    <p:sldId id="1971" r:id="rId102"/>
    <p:sldId id="1973" r:id="rId103"/>
    <p:sldId id="1974" r:id="rId104"/>
    <p:sldId id="1975" r:id="rId105"/>
    <p:sldId id="1977" r:id="rId106"/>
    <p:sldId id="1978" r:id="rId107"/>
    <p:sldId id="1988" r:id="rId108"/>
    <p:sldId id="1785" r:id="rId109"/>
    <p:sldId id="1980" r:id="rId110"/>
    <p:sldId id="1981" r:id="rId111"/>
    <p:sldId id="1983" r:id="rId112"/>
    <p:sldId id="1984" r:id="rId113"/>
    <p:sldId id="1985" r:id="rId114"/>
    <p:sldId id="1986" r:id="rId115"/>
    <p:sldId id="1987" r:id="rId116"/>
    <p:sldId id="2012" r:id="rId117"/>
    <p:sldId id="2013" r:id="rId118"/>
    <p:sldId id="2014" r:id="rId119"/>
    <p:sldId id="2015" r:id="rId120"/>
    <p:sldId id="2025" r:id="rId121"/>
    <p:sldId id="2026" r:id="rId122"/>
    <p:sldId id="2027" r:id="rId123"/>
    <p:sldId id="2028" r:id="rId124"/>
    <p:sldId id="1934" r:id="rId125"/>
    <p:sldId id="1993" r:id="rId126"/>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js Hauspie" initials="TH" lastIdx="3" clrIdx="0">
    <p:extLst>
      <p:ext uri="{19B8F6BF-5375-455C-9EA6-DF929625EA0E}">
        <p15:presenceInfo xmlns:p15="http://schemas.microsoft.com/office/powerpoint/2012/main" userId="S-1-5-21-4030456262-320625612-449655040-2815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BB"/>
    <a:srgbClr val="80C0E0"/>
    <a:srgbClr val="DC8621"/>
    <a:srgbClr val="003366"/>
    <a:srgbClr val="5D9CC7"/>
    <a:srgbClr val="4472C4"/>
    <a:srgbClr val="F9C299"/>
    <a:srgbClr val="F08341"/>
    <a:srgbClr val="2EA4C9"/>
    <a:srgbClr val="099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57032" autoAdjust="0"/>
  </p:normalViewPr>
  <p:slideViewPr>
    <p:cSldViewPr snapToGrid="0" showGuides="1">
      <p:cViewPr varScale="1">
        <p:scale>
          <a:sx n="51" d="100"/>
          <a:sy n="51" d="100"/>
        </p:scale>
        <p:origin x="2364" y="156"/>
      </p:cViewPr>
      <p:guideLst>
        <p:guide orient="horz" pos="3072"/>
        <p:guide pos="5461"/>
      </p:guideLst>
    </p:cSldViewPr>
  </p:slideViewPr>
  <p:notesTextViewPr>
    <p:cViewPr>
      <p:scale>
        <a:sx n="1" d="1"/>
        <a:sy n="1" d="1"/>
      </p:scale>
      <p:origin x="0" y="0"/>
    </p:cViewPr>
  </p:notesTextViewPr>
  <p:notesViewPr>
    <p:cSldViewPr snapToGrid="0">
      <p:cViewPr varScale="1">
        <p:scale>
          <a:sx n="67" d="100"/>
          <a:sy n="67" d="100"/>
        </p:scale>
        <p:origin x="3029"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96AA37BB-D2D2-4972-9D3B-0310DB814801}"/>
    <pc:docChg chg="modSld">
      <pc:chgData name="Ann De Buck" userId="56269b48-6f97-4793-ac00-b6dbb2c9f1bb" providerId="ADAL" clId="{96AA37BB-D2D2-4972-9D3B-0310DB814801}" dt="2024-11-26T19:09:57.052" v="32" actId="6549"/>
      <pc:docMkLst>
        <pc:docMk/>
      </pc:docMkLst>
      <pc:sldChg chg="modNotesTx">
        <pc:chgData name="Ann De Buck" userId="56269b48-6f97-4793-ac00-b6dbb2c9f1bb" providerId="ADAL" clId="{96AA37BB-D2D2-4972-9D3B-0310DB814801}" dt="2024-11-26T19:07:56.075" v="2" actId="6549"/>
        <pc:sldMkLst>
          <pc:docMk/>
          <pc:sldMk cId="3575049609" sldId="272"/>
        </pc:sldMkLst>
      </pc:sldChg>
      <pc:sldChg chg="modNotesTx">
        <pc:chgData name="Ann De Buck" userId="56269b48-6f97-4793-ac00-b6dbb2c9f1bb" providerId="ADAL" clId="{96AA37BB-D2D2-4972-9D3B-0310DB814801}" dt="2024-11-26T19:09:06.202" v="23" actId="6549"/>
        <pc:sldMkLst>
          <pc:docMk/>
          <pc:sldMk cId="178933035" sldId="1401"/>
        </pc:sldMkLst>
      </pc:sldChg>
      <pc:sldChg chg="modNotesTx">
        <pc:chgData name="Ann De Buck" userId="56269b48-6f97-4793-ac00-b6dbb2c9f1bb" providerId="ADAL" clId="{96AA37BB-D2D2-4972-9D3B-0310DB814801}" dt="2024-11-26T19:08:24.917" v="10" actId="6549"/>
        <pc:sldMkLst>
          <pc:docMk/>
          <pc:sldMk cId="2876904802" sldId="1645"/>
        </pc:sldMkLst>
      </pc:sldChg>
      <pc:sldChg chg="modNotesTx">
        <pc:chgData name="Ann De Buck" userId="56269b48-6f97-4793-ac00-b6dbb2c9f1bb" providerId="ADAL" clId="{96AA37BB-D2D2-4972-9D3B-0310DB814801}" dt="2024-11-26T19:09:01.211" v="21" actId="6549"/>
        <pc:sldMkLst>
          <pc:docMk/>
          <pc:sldMk cId="4271753769" sldId="1659"/>
        </pc:sldMkLst>
      </pc:sldChg>
      <pc:sldChg chg="modNotesTx">
        <pc:chgData name="Ann De Buck" userId="56269b48-6f97-4793-ac00-b6dbb2c9f1bb" providerId="ADAL" clId="{96AA37BB-D2D2-4972-9D3B-0310DB814801}" dt="2024-11-26T19:09:09.215" v="24" actId="6549"/>
        <pc:sldMkLst>
          <pc:docMk/>
          <pc:sldMk cId="3275518928" sldId="1660"/>
        </pc:sldMkLst>
      </pc:sldChg>
      <pc:sldChg chg="modNotesTx">
        <pc:chgData name="Ann De Buck" userId="56269b48-6f97-4793-ac00-b6dbb2c9f1bb" providerId="ADAL" clId="{96AA37BB-D2D2-4972-9D3B-0310DB814801}" dt="2024-11-26T19:09:13.038" v="25" actId="6549"/>
        <pc:sldMkLst>
          <pc:docMk/>
          <pc:sldMk cId="1238229734" sldId="1661"/>
        </pc:sldMkLst>
      </pc:sldChg>
      <pc:sldChg chg="modNotesTx">
        <pc:chgData name="Ann De Buck" userId="56269b48-6f97-4793-ac00-b6dbb2c9f1bb" providerId="ADAL" clId="{96AA37BB-D2D2-4972-9D3B-0310DB814801}" dt="2024-11-26T19:09:21.890" v="28" actId="6549"/>
        <pc:sldMkLst>
          <pc:docMk/>
          <pc:sldMk cId="1267954338" sldId="1664"/>
        </pc:sldMkLst>
      </pc:sldChg>
      <pc:sldChg chg="modNotesTx">
        <pc:chgData name="Ann De Buck" userId="56269b48-6f97-4793-ac00-b6dbb2c9f1bb" providerId="ADAL" clId="{96AA37BB-D2D2-4972-9D3B-0310DB814801}" dt="2024-11-26T19:07:58.250" v="3" actId="6549"/>
        <pc:sldMkLst>
          <pc:docMk/>
          <pc:sldMk cId="1366250084" sldId="1731"/>
        </pc:sldMkLst>
      </pc:sldChg>
      <pc:sldChg chg="modNotesTx">
        <pc:chgData name="Ann De Buck" userId="56269b48-6f97-4793-ac00-b6dbb2c9f1bb" providerId="ADAL" clId="{96AA37BB-D2D2-4972-9D3B-0310DB814801}" dt="2024-11-26T19:08:01.874" v="4" actId="6549"/>
        <pc:sldMkLst>
          <pc:docMk/>
          <pc:sldMk cId="1226926066" sldId="1825"/>
        </pc:sldMkLst>
      </pc:sldChg>
      <pc:sldChg chg="modNotesTx">
        <pc:chgData name="Ann De Buck" userId="56269b48-6f97-4793-ac00-b6dbb2c9f1bb" providerId="ADAL" clId="{96AA37BB-D2D2-4972-9D3B-0310DB814801}" dt="2024-11-26T19:08:10.952" v="6" actId="6549"/>
        <pc:sldMkLst>
          <pc:docMk/>
          <pc:sldMk cId="254560753" sldId="1827"/>
        </pc:sldMkLst>
      </pc:sldChg>
      <pc:sldChg chg="modNotesTx">
        <pc:chgData name="Ann De Buck" userId="56269b48-6f97-4793-ac00-b6dbb2c9f1bb" providerId="ADAL" clId="{96AA37BB-D2D2-4972-9D3B-0310DB814801}" dt="2024-11-26T19:08:15.412" v="7" actId="6549"/>
        <pc:sldMkLst>
          <pc:docMk/>
          <pc:sldMk cId="1573201543" sldId="1828"/>
        </pc:sldMkLst>
      </pc:sldChg>
      <pc:sldChg chg="modNotesTx">
        <pc:chgData name="Ann De Buck" userId="56269b48-6f97-4793-ac00-b6dbb2c9f1bb" providerId="ADAL" clId="{96AA37BB-D2D2-4972-9D3B-0310DB814801}" dt="2024-11-26T19:08:21.070" v="9" actId="6549"/>
        <pc:sldMkLst>
          <pc:docMk/>
          <pc:sldMk cId="1242350570" sldId="1830"/>
        </pc:sldMkLst>
      </pc:sldChg>
      <pc:sldChg chg="modNotesTx">
        <pc:chgData name="Ann De Buck" userId="56269b48-6f97-4793-ac00-b6dbb2c9f1bb" providerId="ADAL" clId="{96AA37BB-D2D2-4972-9D3B-0310DB814801}" dt="2024-11-26T19:08:27.644" v="11" actId="6549"/>
        <pc:sldMkLst>
          <pc:docMk/>
          <pc:sldMk cId="2202344019" sldId="1831"/>
        </pc:sldMkLst>
      </pc:sldChg>
      <pc:sldChg chg="modNotesTx">
        <pc:chgData name="Ann De Buck" userId="56269b48-6f97-4793-ac00-b6dbb2c9f1bb" providerId="ADAL" clId="{96AA37BB-D2D2-4972-9D3B-0310DB814801}" dt="2024-11-26T19:08:36.291" v="13" actId="6549"/>
        <pc:sldMkLst>
          <pc:docMk/>
          <pc:sldMk cId="1894695379" sldId="1833"/>
        </pc:sldMkLst>
      </pc:sldChg>
      <pc:sldChg chg="modNotesTx">
        <pc:chgData name="Ann De Buck" userId="56269b48-6f97-4793-ac00-b6dbb2c9f1bb" providerId="ADAL" clId="{96AA37BB-D2D2-4972-9D3B-0310DB814801}" dt="2024-11-26T19:08:39.957" v="14" actId="6549"/>
        <pc:sldMkLst>
          <pc:docMk/>
          <pc:sldMk cId="118793623" sldId="1834"/>
        </pc:sldMkLst>
      </pc:sldChg>
      <pc:sldChg chg="modNotesTx">
        <pc:chgData name="Ann De Buck" userId="56269b48-6f97-4793-ac00-b6dbb2c9f1bb" providerId="ADAL" clId="{96AA37BB-D2D2-4972-9D3B-0310DB814801}" dt="2024-11-26T19:09:03.817" v="22" actId="6549"/>
        <pc:sldMkLst>
          <pc:docMk/>
          <pc:sldMk cId="1796394162" sldId="1910"/>
        </pc:sldMkLst>
      </pc:sldChg>
      <pc:sldChg chg="modNotesTx">
        <pc:chgData name="Ann De Buck" userId="56269b48-6f97-4793-ac00-b6dbb2c9f1bb" providerId="ADAL" clId="{96AA37BB-D2D2-4972-9D3B-0310DB814801}" dt="2024-11-26T19:08:07.994" v="5" actId="6549"/>
        <pc:sldMkLst>
          <pc:docMk/>
          <pc:sldMk cId="1828449717" sldId="1916"/>
        </pc:sldMkLst>
      </pc:sldChg>
      <pc:sldChg chg="modNotesTx">
        <pc:chgData name="Ann De Buck" userId="56269b48-6f97-4793-ac00-b6dbb2c9f1bb" providerId="ADAL" clId="{96AA37BB-D2D2-4972-9D3B-0310DB814801}" dt="2024-11-26T19:08:17.848" v="8" actId="6549"/>
        <pc:sldMkLst>
          <pc:docMk/>
          <pc:sldMk cId="1628999238" sldId="1917"/>
        </pc:sldMkLst>
      </pc:sldChg>
      <pc:sldChg chg="modNotesTx">
        <pc:chgData name="Ann De Buck" userId="56269b48-6f97-4793-ac00-b6dbb2c9f1bb" providerId="ADAL" clId="{96AA37BB-D2D2-4972-9D3B-0310DB814801}" dt="2024-11-26T19:08:31.623" v="12" actId="6549"/>
        <pc:sldMkLst>
          <pc:docMk/>
          <pc:sldMk cId="1679091161" sldId="1919"/>
        </pc:sldMkLst>
      </pc:sldChg>
      <pc:sldChg chg="modNotesTx">
        <pc:chgData name="Ann De Buck" userId="56269b48-6f97-4793-ac00-b6dbb2c9f1bb" providerId="ADAL" clId="{96AA37BB-D2D2-4972-9D3B-0310DB814801}" dt="2024-11-26T19:08:45.484" v="15" actId="6549"/>
        <pc:sldMkLst>
          <pc:docMk/>
          <pc:sldMk cId="4144861027" sldId="1920"/>
        </pc:sldMkLst>
      </pc:sldChg>
      <pc:sldChg chg="modNotesTx">
        <pc:chgData name="Ann De Buck" userId="56269b48-6f97-4793-ac00-b6dbb2c9f1bb" providerId="ADAL" clId="{96AA37BB-D2D2-4972-9D3B-0310DB814801}" dt="2024-11-26T19:08:48.843" v="16" actId="6549"/>
        <pc:sldMkLst>
          <pc:docMk/>
          <pc:sldMk cId="7023832" sldId="1922"/>
        </pc:sldMkLst>
      </pc:sldChg>
      <pc:sldChg chg="modNotesTx">
        <pc:chgData name="Ann De Buck" userId="56269b48-6f97-4793-ac00-b6dbb2c9f1bb" providerId="ADAL" clId="{96AA37BB-D2D2-4972-9D3B-0310DB814801}" dt="2024-11-26T19:08:50.818" v="17" actId="6549"/>
        <pc:sldMkLst>
          <pc:docMk/>
          <pc:sldMk cId="2756036960" sldId="1923"/>
        </pc:sldMkLst>
      </pc:sldChg>
      <pc:sldChg chg="modNotesTx">
        <pc:chgData name="Ann De Buck" userId="56269b48-6f97-4793-ac00-b6dbb2c9f1bb" providerId="ADAL" clId="{96AA37BB-D2D2-4972-9D3B-0310DB814801}" dt="2024-11-26T19:08:53.403" v="18" actId="6549"/>
        <pc:sldMkLst>
          <pc:docMk/>
          <pc:sldMk cId="3170230312" sldId="1924"/>
        </pc:sldMkLst>
      </pc:sldChg>
      <pc:sldChg chg="modNotesTx">
        <pc:chgData name="Ann De Buck" userId="56269b48-6f97-4793-ac00-b6dbb2c9f1bb" providerId="ADAL" clId="{96AA37BB-D2D2-4972-9D3B-0310DB814801}" dt="2024-11-26T19:08:56.358" v="19" actId="6549"/>
        <pc:sldMkLst>
          <pc:docMk/>
          <pc:sldMk cId="3897664485" sldId="1925"/>
        </pc:sldMkLst>
      </pc:sldChg>
      <pc:sldChg chg="modNotesTx">
        <pc:chgData name="Ann De Buck" userId="56269b48-6f97-4793-ac00-b6dbb2c9f1bb" providerId="ADAL" clId="{96AA37BB-D2D2-4972-9D3B-0310DB814801}" dt="2024-11-26T19:08:58.809" v="20" actId="6549"/>
        <pc:sldMkLst>
          <pc:docMk/>
          <pc:sldMk cId="2997754731" sldId="1927"/>
        </pc:sldMkLst>
      </pc:sldChg>
      <pc:sldChg chg="modNotesTx">
        <pc:chgData name="Ann De Buck" userId="56269b48-6f97-4793-ac00-b6dbb2c9f1bb" providerId="ADAL" clId="{96AA37BB-D2D2-4972-9D3B-0310DB814801}" dt="2024-11-26T19:09:16.402" v="26" actId="6549"/>
        <pc:sldMkLst>
          <pc:docMk/>
          <pc:sldMk cId="219920642" sldId="1929"/>
        </pc:sldMkLst>
      </pc:sldChg>
      <pc:sldChg chg="modNotesTx">
        <pc:chgData name="Ann De Buck" userId="56269b48-6f97-4793-ac00-b6dbb2c9f1bb" providerId="ADAL" clId="{96AA37BB-D2D2-4972-9D3B-0310DB814801}" dt="2024-11-26T19:09:18.683" v="27" actId="6549"/>
        <pc:sldMkLst>
          <pc:docMk/>
          <pc:sldMk cId="97781896" sldId="1930"/>
        </pc:sldMkLst>
      </pc:sldChg>
      <pc:sldChg chg="modNotesTx">
        <pc:chgData name="Ann De Buck" userId="56269b48-6f97-4793-ac00-b6dbb2c9f1bb" providerId="ADAL" clId="{96AA37BB-D2D2-4972-9D3B-0310DB814801}" dt="2024-11-26T19:09:31.462" v="29" actId="6549"/>
        <pc:sldMkLst>
          <pc:docMk/>
          <pc:sldMk cId="2005263074" sldId="1932"/>
        </pc:sldMkLst>
      </pc:sldChg>
      <pc:sldChg chg="modNotesTx">
        <pc:chgData name="Ann De Buck" userId="56269b48-6f97-4793-ac00-b6dbb2c9f1bb" providerId="ADAL" clId="{96AA37BB-D2D2-4972-9D3B-0310DB814801}" dt="2024-11-26T19:09:44.626" v="30" actId="6549"/>
        <pc:sldMkLst>
          <pc:docMk/>
          <pc:sldMk cId="1930092562" sldId="1935"/>
        </pc:sldMkLst>
      </pc:sldChg>
      <pc:sldChg chg="modNotesTx">
        <pc:chgData name="Ann De Buck" userId="56269b48-6f97-4793-ac00-b6dbb2c9f1bb" providerId="ADAL" clId="{96AA37BB-D2D2-4972-9D3B-0310DB814801}" dt="2024-11-26T19:09:53.683" v="31" actId="6549"/>
        <pc:sldMkLst>
          <pc:docMk/>
          <pc:sldMk cId="1867556883" sldId="1942"/>
        </pc:sldMkLst>
      </pc:sldChg>
      <pc:sldChg chg="modNotesTx">
        <pc:chgData name="Ann De Buck" userId="56269b48-6f97-4793-ac00-b6dbb2c9f1bb" providerId="ADAL" clId="{96AA37BB-D2D2-4972-9D3B-0310DB814801}" dt="2024-11-26T19:09:57.052" v="32" actId="6549"/>
        <pc:sldMkLst>
          <pc:docMk/>
          <pc:sldMk cId="4091365792" sldId="1955"/>
        </pc:sldMkLst>
      </pc:sldChg>
      <pc:sldChg chg="modNotesTx">
        <pc:chgData name="Ann De Buck" userId="56269b48-6f97-4793-ac00-b6dbb2c9f1bb" providerId="ADAL" clId="{96AA37BB-D2D2-4972-9D3B-0310DB814801}" dt="2024-11-26T19:07:40.312" v="0" actId="6549"/>
        <pc:sldMkLst>
          <pc:docMk/>
          <pc:sldMk cId="2840279309" sldId="1989"/>
        </pc:sldMkLst>
      </pc:sldChg>
      <pc:sldChg chg="modNotesTx">
        <pc:chgData name="Ann De Buck" userId="56269b48-6f97-4793-ac00-b6dbb2c9f1bb" providerId="ADAL" clId="{96AA37BB-D2D2-4972-9D3B-0310DB814801}" dt="2024-11-26T19:07:54.011" v="1" actId="6549"/>
        <pc:sldMkLst>
          <pc:docMk/>
          <pc:sldMk cId="1851367976" sldId="20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62FC35-6E1B-4E70-B4A8-2E17764112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4" name="Footer Placeholder 3">
            <a:extLst>
              <a:ext uri="{FF2B5EF4-FFF2-40B4-BE49-F238E27FC236}">
                <a16:creationId xmlns:a16="http://schemas.microsoft.com/office/drawing/2014/main" id="{F3783509-45F4-4A33-B377-E4DC335B00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A1231CA1-EEC8-4E8D-8F53-590E0F5759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6E2CA-99BE-4DC0-9A95-E0C0A0CA9309}" type="slidenum">
              <a:rPr lang="nl-BE" smtClean="0"/>
              <a:t>‹nr.›</a:t>
            </a:fld>
            <a:endParaRPr lang="nl-BE"/>
          </a:p>
        </p:txBody>
      </p:sp>
    </p:spTree>
    <p:extLst>
      <p:ext uri="{BB962C8B-B14F-4D97-AF65-F5344CB8AC3E}">
        <p14:creationId xmlns:p14="http://schemas.microsoft.com/office/powerpoint/2010/main" val="2336104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428089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99408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338890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249123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162397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105176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298019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1503986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381001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644810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288250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55373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407296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33939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2678151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3280305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44</a:t>
            </a:fld>
            <a:endParaRPr lang="en-GB"/>
          </a:p>
        </p:txBody>
      </p:sp>
    </p:spTree>
    <p:extLst>
      <p:ext uri="{BB962C8B-B14F-4D97-AF65-F5344CB8AC3E}">
        <p14:creationId xmlns:p14="http://schemas.microsoft.com/office/powerpoint/2010/main" val="3386796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342618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46</a:t>
            </a:fld>
            <a:endParaRPr lang="en-GB"/>
          </a:p>
        </p:txBody>
      </p:sp>
    </p:spTree>
    <p:extLst>
      <p:ext uri="{BB962C8B-B14F-4D97-AF65-F5344CB8AC3E}">
        <p14:creationId xmlns:p14="http://schemas.microsoft.com/office/powerpoint/2010/main" val="909696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22230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49</a:t>
            </a:fld>
            <a:endParaRPr lang="en-GB"/>
          </a:p>
        </p:txBody>
      </p:sp>
    </p:spTree>
    <p:extLst>
      <p:ext uri="{BB962C8B-B14F-4D97-AF65-F5344CB8AC3E}">
        <p14:creationId xmlns:p14="http://schemas.microsoft.com/office/powerpoint/2010/main" val="2398721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50</a:t>
            </a:fld>
            <a:endParaRPr lang="en-GB"/>
          </a:p>
        </p:txBody>
      </p:sp>
    </p:spTree>
    <p:extLst>
      <p:ext uri="{BB962C8B-B14F-4D97-AF65-F5344CB8AC3E}">
        <p14:creationId xmlns:p14="http://schemas.microsoft.com/office/powerpoint/2010/main" val="861846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1029624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51</a:t>
            </a:fld>
            <a:endParaRPr lang="en-GB"/>
          </a:p>
        </p:txBody>
      </p:sp>
    </p:spTree>
    <p:extLst>
      <p:ext uri="{BB962C8B-B14F-4D97-AF65-F5344CB8AC3E}">
        <p14:creationId xmlns:p14="http://schemas.microsoft.com/office/powerpoint/2010/main" val="244209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889197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56</a:t>
            </a:fld>
            <a:endParaRPr lang="en-GB"/>
          </a:p>
        </p:txBody>
      </p:sp>
    </p:spTree>
    <p:extLst>
      <p:ext uri="{BB962C8B-B14F-4D97-AF65-F5344CB8AC3E}">
        <p14:creationId xmlns:p14="http://schemas.microsoft.com/office/powerpoint/2010/main" val="2803498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59</a:t>
            </a:fld>
            <a:endParaRPr lang="en-GB"/>
          </a:p>
        </p:txBody>
      </p:sp>
    </p:spTree>
    <p:extLst>
      <p:ext uri="{BB962C8B-B14F-4D97-AF65-F5344CB8AC3E}">
        <p14:creationId xmlns:p14="http://schemas.microsoft.com/office/powerpoint/2010/main" val="528566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72</a:t>
            </a:fld>
            <a:endParaRPr lang="en-GB"/>
          </a:p>
        </p:txBody>
      </p:sp>
    </p:spTree>
    <p:extLst>
      <p:ext uri="{BB962C8B-B14F-4D97-AF65-F5344CB8AC3E}">
        <p14:creationId xmlns:p14="http://schemas.microsoft.com/office/powerpoint/2010/main" val="1041288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79</a:t>
            </a:fld>
            <a:endParaRPr lang="en-GB"/>
          </a:p>
        </p:txBody>
      </p:sp>
    </p:spTree>
    <p:extLst>
      <p:ext uri="{BB962C8B-B14F-4D97-AF65-F5344CB8AC3E}">
        <p14:creationId xmlns:p14="http://schemas.microsoft.com/office/powerpoint/2010/main" val="2528035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81</a:t>
            </a:fld>
            <a:endParaRPr lang="en-GB"/>
          </a:p>
        </p:txBody>
      </p:sp>
    </p:spTree>
    <p:extLst>
      <p:ext uri="{BB962C8B-B14F-4D97-AF65-F5344CB8AC3E}">
        <p14:creationId xmlns:p14="http://schemas.microsoft.com/office/powerpoint/2010/main" val="285007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105485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163499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144395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56640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291127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2860560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26/11/2024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300401" y="1596250"/>
            <a:ext cx="14737874" cy="3395698"/>
          </a:xfrm>
        </p:spPr>
        <p:txBody>
          <a:bodyPr anchor="b"/>
          <a:lstStyle>
            <a:lvl1pPr algn="ctr">
              <a:defRPr sz="8534"/>
            </a:lvl1pPr>
          </a:lstStyle>
          <a:p>
            <a:r>
              <a:rPr lang="nl-NL"/>
              <a:t>Klik om stijl te bewerken</a:t>
            </a:r>
            <a:endParaRPr lang="en-US" dirty="0"/>
          </a:p>
        </p:txBody>
      </p:sp>
      <p:sp>
        <p:nvSpPr>
          <p:cNvPr id="3" name="Subtitle 2"/>
          <p:cNvSpPr>
            <a:spLocks noGrp="1"/>
          </p:cNvSpPr>
          <p:nvPr>
            <p:ph type="subTitle" idx="1"/>
          </p:nvPr>
        </p:nvSpPr>
        <p:spPr>
          <a:xfrm>
            <a:off x="2167335" y="5122899"/>
            <a:ext cx="13004007" cy="2354862"/>
          </a:xfrm>
        </p:spPr>
        <p:txBody>
          <a:bodyPr/>
          <a:lstStyle>
            <a:lvl1pPr marL="0" indent="0" algn="ctr">
              <a:buNone/>
              <a:defRPr sz="3414"/>
            </a:lvl1pPr>
            <a:lvl2pPr marL="650257" indent="0" algn="ctr">
              <a:buNone/>
              <a:defRPr sz="2845"/>
            </a:lvl2pPr>
            <a:lvl3pPr marL="1300513" indent="0" algn="ctr">
              <a:buNone/>
              <a:defRPr sz="2560"/>
            </a:lvl3pPr>
            <a:lvl4pPr marL="1950770" indent="0" algn="ctr">
              <a:buNone/>
              <a:defRPr sz="2276"/>
            </a:lvl4pPr>
            <a:lvl5pPr marL="2601025" indent="0" algn="ctr">
              <a:buNone/>
              <a:defRPr sz="2276"/>
            </a:lvl5pPr>
            <a:lvl6pPr marL="3251282" indent="0" algn="ctr">
              <a:buNone/>
              <a:defRPr sz="2276"/>
            </a:lvl6pPr>
            <a:lvl7pPr marL="3901538" indent="0" algn="ctr">
              <a:buNone/>
              <a:defRPr sz="2276"/>
            </a:lvl7pPr>
            <a:lvl8pPr marL="4551795" indent="0" algn="ctr">
              <a:buNone/>
              <a:defRPr sz="2276"/>
            </a:lvl8pPr>
            <a:lvl9pPr marL="5202051" indent="0" algn="ctr">
              <a:buNone/>
              <a:defRPr sz="2276"/>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32307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054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83004" y="2431630"/>
            <a:ext cx="14954608" cy="4057226"/>
          </a:xfrm>
        </p:spPr>
        <p:txBody>
          <a:bodyPr anchor="b"/>
          <a:lstStyle>
            <a:lvl1pPr>
              <a:defRPr sz="8534"/>
            </a:lvl1pPr>
          </a:lstStyle>
          <a:p>
            <a:r>
              <a:rPr lang="nl-NL"/>
              <a:t>Klik om stijl te bewerken</a:t>
            </a:r>
            <a:endParaRPr lang="en-US" dirty="0"/>
          </a:p>
        </p:txBody>
      </p:sp>
      <p:sp>
        <p:nvSpPr>
          <p:cNvPr id="3" name="Text Placeholder 2"/>
          <p:cNvSpPr>
            <a:spLocks noGrp="1"/>
          </p:cNvSpPr>
          <p:nvPr>
            <p:ph type="body" idx="1"/>
          </p:nvPr>
        </p:nvSpPr>
        <p:spPr>
          <a:xfrm>
            <a:off x="1183004" y="6527239"/>
            <a:ext cx="14954608" cy="2133599"/>
          </a:xfrm>
        </p:spPr>
        <p:txBody>
          <a:bodyPr/>
          <a:lstStyle>
            <a:lvl1pPr marL="0" indent="0">
              <a:buNone/>
              <a:defRPr sz="3414">
                <a:solidFill>
                  <a:schemeClr val="tx1"/>
                </a:solidFill>
              </a:defRPr>
            </a:lvl1pPr>
            <a:lvl2pPr marL="650257" indent="0">
              <a:buNone/>
              <a:defRPr sz="2845">
                <a:solidFill>
                  <a:schemeClr val="tx1">
                    <a:tint val="75000"/>
                  </a:schemeClr>
                </a:solidFill>
              </a:defRPr>
            </a:lvl2pPr>
            <a:lvl3pPr marL="1300513" indent="0">
              <a:buNone/>
              <a:defRPr sz="2560">
                <a:solidFill>
                  <a:schemeClr val="tx1">
                    <a:tint val="75000"/>
                  </a:schemeClr>
                </a:solidFill>
              </a:defRPr>
            </a:lvl3pPr>
            <a:lvl4pPr marL="1950770" indent="0">
              <a:buNone/>
              <a:defRPr sz="2276">
                <a:solidFill>
                  <a:schemeClr val="tx1">
                    <a:tint val="75000"/>
                  </a:schemeClr>
                </a:solidFill>
              </a:defRPr>
            </a:lvl4pPr>
            <a:lvl5pPr marL="2601025" indent="0">
              <a:buNone/>
              <a:defRPr sz="2276">
                <a:solidFill>
                  <a:schemeClr val="tx1">
                    <a:tint val="75000"/>
                  </a:schemeClr>
                </a:solidFill>
              </a:defRPr>
            </a:lvl5pPr>
            <a:lvl6pPr marL="3251282" indent="0">
              <a:buNone/>
              <a:defRPr sz="2276">
                <a:solidFill>
                  <a:schemeClr val="tx1">
                    <a:tint val="75000"/>
                  </a:schemeClr>
                </a:solidFill>
              </a:defRPr>
            </a:lvl6pPr>
            <a:lvl7pPr marL="3901538" indent="0">
              <a:buNone/>
              <a:defRPr sz="2276">
                <a:solidFill>
                  <a:schemeClr val="tx1">
                    <a:tint val="75000"/>
                  </a:schemeClr>
                </a:solidFill>
              </a:defRPr>
            </a:lvl7pPr>
            <a:lvl8pPr marL="4551795" indent="0">
              <a:buNone/>
              <a:defRPr sz="2276">
                <a:solidFill>
                  <a:schemeClr val="tx1">
                    <a:tint val="75000"/>
                  </a:schemeClr>
                </a:solidFill>
              </a:defRPr>
            </a:lvl8pPr>
            <a:lvl9pPr marL="5202051" indent="0">
              <a:buNone/>
              <a:defRPr sz="2276">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976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92034"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8777705"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8150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94292" y="519291"/>
            <a:ext cx="14954608" cy="1885245"/>
          </a:xfrm>
        </p:spPr>
        <p:txBody>
          <a:bodyPr/>
          <a:lstStyle/>
          <a:p>
            <a:r>
              <a:rPr lang="nl-NL"/>
              <a:t>Klik om stijl te bewerken</a:t>
            </a:r>
            <a:endParaRPr lang="en-US" dirty="0"/>
          </a:p>
        </p:txBody>
      </p:sp>
      <p:sp>
        <p:nvSpPr>
          <p:cNvPr id="3" name="Text Placeholder 2"/>
          <p:cNvSpPr>
            <a:spLocks noGrp="1"/>
          </p:cNvSpPr>
          <p:nvPr>
            <p:ph type="body" idx="1"/>
          </p:nvPr>
        </p:nvSpPr>
        <p:spPr>
          <a:xfrm>
            <a:off x="1194294" y="2390988"/>
            <a:ext cx="7335071"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4" name="Content Placeholder 3"/>
          <p:cNvSpPr>
            <a:spLocks noGrp="1"/>
          </p:cNvSpPr>
          <p:nvPr>
            <p:ph sz="half" idx="2"/>
          </p:nvPr>
        </p:nvSpPr>
        <p:spPr>
          <a:xfrm>
            <a:off x="1194294" y="3562774"/>
            <a:ext cx="7335071"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8777706" y="2390988"/>
            <a:ext cx="7371195"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6" name="Content Placeholder 5"/>
          <p:cNvSpPr>
            <a:spLocks noGrp="1"/>
          </p:cNvSpPr>
          <p:nvPr>
            <p:ph sz="quarter" idx="4"/>
          </p:nvPr>
        </p:nvSpPr>
        <p:spPr>
          <a:xfrm>
            <a:off x="8777706" y="3562774"/>
            <a:ext cx="7371195"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64BCFFAE-86B7-4750-8309-6C47713AD784}" type="datetimeFigureOut">
              <a:rPr lang="nl-BE" smtClean="0"/>
              <a:t>26/11/2024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6514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64BCFFAE-86B7-4750-8309-6C47713AD784}" type="datetimeFigureOut">
              <a:rPr lang="nl-BE" smtClean="0"/>
              <a:t>26/11/2024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982599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BCFFAE-86B7-4750-8309-6C47713AD784}" type="datetimeFigureOut">
              <a:rPr lang="nl-BE" smtClean="0"/>
              <a:t>26/11/2024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9739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Content Placeholder 2"/>
          <p:cNvSpPr>
            <a:spLocks noGrp="1"/>
          </p:cNvSpPr>
          <p:nvPr>
            <p:ph idx="1"/>
          </p:nvPr>
        </p:nvSpPr>
        <p:spPr>
          <a:xfrm>
            <a:off x="7371195" y="1404340"/>
            <a:ext cx="8777704" cy="6931378"/>
          </a:xfrm>
        </p:spPr>
        <p:txBody>
          <a:bodyPr/>
          <a:lstStyle>
            <a:lvl1pPr>
              <a:defRPr sz="4551"/>
            </a:lvl1pPr>
            <a:lvl2pPr>
              <a:defRPr sz="3982"/>
            </a:lvl2pPr>
            <a:lvl3pPr>
              <a:defRPr sz="3414"/>
            </a:lvl3pPr>
            <a:lvl4pPr>
              <a:defRPr sz="2845"/>
            </a:lvl4pPr>
            <a:lvl5pPr>
              <a:defRPr sz="2845"/>
            </a:lvl5pPr>
            <a:lvl6pPr>
              <a:defRPr sz="2845"/>
            </a:lvl6pPr>
            <a:lvl7pPr>
              <a:defRPr sz="2845"/>
            </a:lvl7pPr>
            <a:lvl8pPr>
              <a:defRPr sz="2845"/>
            </a:lvl8pPr>
            <a:lvl9pPr>
              <a:defRPr sz="2845"/>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84062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Picture Placeholder 2"/>
          <p:cNvSpPr>
            <a:spLocks noGrp="1" noChangeAspect="1"/>
          </p:cNvSpPr>
          <p:nvPr>
            <p:ph type="pic" idx="1"/>
          </p:nvPr>
        </p:nvSpPr>
        <p:spPr>
          <a:xfrm>
            <a:off x="7371195" y="1404340"/>
            <a:ext cx="8777704" cy="6931378"/>
          </a:xfrm>
        </p:spPr>
        <p:txBody>
          <a:bodyPr anchor="t"/>
          <a:lstStyle>
            <a:lvl1pPr marL="0" indent="0">
              <a:buNone/>
              <a:defRPr sz="4551"/>
            </a:lvl1pPr>
            <a:lvl2pPr marL="650257" indent="0">
              <a:buNone/>
              <a:defRPr sz="3982"/>
            </a:lvl2pPr>
            <a:lvl3pPr marL="1300513" indent="0">
              <a:buNone/>
              <a:defRPr sz="3414"/>
            </a:lvl3pPr>
            <a:lvl4pPr marL="1950770" indent="0">
              <a:buNone/>
              <a:defRPr sz="2845"/>
            </a:lvl4pPr>
            <a:lvl5pPr marL="2601025" indent="0">
              <a:buNone/>
              <a:defRPr sz="2845"/>
            </a:lvl5pPr>
            <a:lvl6pPr marL="3251282" indent="0">
              <a:buNone/>
              <a:defRPr sz="2845"/>
            </a:lvl6pPr>
            <a:lvl7pPr marL="3901538" indent="0">
              <a:buNone/>
              <a:defRPr sz="2845"/>
            </a:lvl7pPr>
            <a:lvl8pPr marL="4551795" indent="0">
              <a:buNone/>
              <a:defRPr sz="2845"/>
            </a:lvl8pPr>
            <a:lvl9pPr marL="5202051" indent="0">
              <a:buNone/>
              <a:defRPr sz="2845"/>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8845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0931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9871DE22-9699-4EAF-9087-24565B509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07990" y="519289"/>
            <a:ext cx="3738652" cy="8265726"/>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92035" y="519289"/>
            <a:ext cx="10999222" cy="8265726"/>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99342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76567" y="123500"/>
            <a:ext cx="13896615" cy="863693"/>
          </a:xfrm>
        </p:spPr>
        <p:txBody>
          <a:bodyPr/>
          <a:lstStyle>
            <a:lvl1pPr>
              <a:defRPr sz="2696" b="1" u="none" cap="small" baseline="0">
                <a:solidFill>
                  <a:srgbClr val="00800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73" y="1816274"/>
            <a:ext cx="16960240" cy="6864264"/>
          </a:xfrm>
        </p:spPr>
        <p:txBody>
          <a:bodyPr>
            <a:normAutofit/>
          </a:bodyPr>
          <a:lstStyle>
            <a:lvl1pPr marL="40171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8" name="Rectangle 7"/>
          <p:cNvSpPr/>
          <p:nvPr userDrawn="1"/>
        </p:nvSpPr>
        <p:spPr>
          <a:xfrm>
            <a:off x="1" y="1252604"/>
            <a:ext cx="17338675" cy="263046"/>
          </a:xfrm>
          <a:prstGeom prst="rect">
            <a:avLst/>
          </a:prstGeom>
          <a:solidFill>
            <a:srgbClr val="008000"/>
          </a:solid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pic>
        <p:nvPicPr>
          <p:cNvPr id="9"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73922"/>
            <a:ext cx="3276567" cy="1228785"/>
          </a:xfrm>
          <a:prstGeom prst="rect">
            <a:avLst/>
          </a:prstGeom>
        </p:spPr>
      </p:pic>
      <p:sp>
        <p:nvSpPr>
          <p:cNvPr id="10" name="Content Placeholder 2"/>
          <p:cNvSpPr>
            <a:spLocks noGrp="1"/>
          </p:cNvSpPr>
          <p:nvPr>
            <p:ph idx="13"/>
          </p:nvPr>
        </p:nvSpPr>
        <p:spPr>
          <a:xfrm>
            <a:off x="2331720" y="8778246"/>
            <a:ext cx="14267355" cy="678911"/>
          </a:xfrm>
        </p:spPr>
        <p:txBody>
          <a:bodyPr>
            <a:normAutofit/>
          </a:bodyPr>
          <a:lstStyle>
            <a:lvl1pPr marL="64704" indent="0" defTabSz="342398">
              <a:lnSpc>
                <a:spcPct val="100000"/>
              </a:lnSpc>
              <a:buFont typeface="Wingdings" panose="05000000000000000000" pitchFamily="2" charset="2"/>
              <a:buNone/>
              <a:defRPr sz="1347">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spTree>
    <p:extLst>
      <p:ext uri="{BB962C8B-B14F-4D97-AF65-F5344CB8AC3E}">
        <p14:creationId xmlns:p14="http://schemas.microsoft.com/office/powerpoint/2010/main" val="231393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8233FCF-C78E-47A1-9466-4CB05FC00861}"/>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DD11DB78-BA8F-4D35-9786-54E14B77F9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811080D-4FB2-4915-B4B2-1D8BF0E32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41393E-7C09-4F12-9A9E-C6211FF6E48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17DEC767-42CA-4CD2-93FA-ED79D87A32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5277E93A-7FD9-4EF3-905C-6DF250A268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FFFB7AB-BA76-46AF-8C93-349C899E640D}"/>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93A8D34-0286-4693-9124-6D5814F04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26/11/2024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067956E7-09EC-49DF-8978-D86356489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C3CC51D8-D8AC-457C-9F02-366E63E6A03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5641CB9D-E30E-4DBA-83E7-A4B3DBE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26/11/2024</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26/11/2024</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26/11/2024</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034" y="519291"/>
            <a:ext cx="14954608" cy="1885245"/>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92034" y="2596445"/>
            <a:ext cx="14954608" cy="618857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192034" y="9040145"/>
            <a:ext cx="3901202"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64BCFFAE-86B7-4750-8309-6C47713AD784}" type="datetimeFigureOut">
              <a:rPr lang="nl-BE" smtClean="0"/>
              <a:t>26/11/2024</a:t>
            </a:fld>
            <a:endParaRPr lang="nl-BE"/>
          </a:p>
        </p:txBody>
      </p:sp>
      <p:sp>
        <p:nvSpPr>
          <p:cNvPr id="5" name="Footer Placeholder 4"/>
          <p:cNvSpPr>
            <a:spLocks noGrp="1"/>
          </p:cNvSpPr>
          <p:nvPr>
            <p:ph type="ftr" sz="quarter" idx="3"/>
          </p:nvPr>
        </p:nvSpPr>
        <p:spPr>
          <a:xfrm>
            <a:off x="5743437" y="9040145"/>
            <a:ext cx="5851803"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12245439" y="9040145"/>
            <a:ext cx="3901202"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D4B2C5E5-8F71-497B-9DA0-C824552C5D88}" type="slidenum">
              <a:rPr lang="nl-BE" smtClean="0"/>
              <a:t>‹nr.›</a:t>
            </a:fld>
            <a:endParaRPr lang="nl-BE"/>
          </a:p>
        </p:txBody>
      </p:sp>
    </p:spTree>
    <p:extLst>
      <p:ext uri="{BB962C8B-B14F-4D97-AF65-F5344CB8AC3E}">
        <p14:creationId xmlns:p14="http://schemas.microsoft.com/office/powerpoint/2010/main" val="13421854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1300513"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28" indent="-325128" algn="l" defTabSz="1300513"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85" indent="-325128" algn="l" defTabSz="1300513" rtl="0" eaLnBrk="1" latinLnBrk="0" hangingPunct="1">
        <a:lnSpc>
          <a:spcPct val="90000"/>
        </a:lnSpc>
        <a:spcBef>
          <a:spcPts val="711"/>
        </a:spcBef>
        <a:buFont typeface="Arial" panose="020B0604020202020204" pitchFamily="34" charset="0"/>
        <a:buChar char="•"/>
        <a:defRPr sz="3414" kern="1200">
          <a:solidFill>
            <a:schemeClr val="tx1"/>
          </a:solidFill>
          <a:latin typeface="+mn-lt"/>
          <a:ea typeface="+mn-ea"/>
          <a:cs typeface="+mn-cs"/>
        </a:defRPr>
      </a:lvl2pPr>
      <a:lvl3pPr marL="1625641" indent="-325128" algn="l" defTabSz="1300513" rtl="0" eaLnBrk="1" latinLnBrk="0" hangingPunct="1">
        <a:lnSpc>
          <a:spcPct val="90000"/>
        </a:lnSpc>
        <a:spcBef>
          <a:spcPts val="711"/>
        </a:spcBef>
        <a:buFont typeface="Arial" panose="020B0604020202020204" pitchFamily="34" charset="0"/>
        <a:buChar char="•"/>
        <a:defRPr sz="2845" kern="1200">
          <a:solidFill>
            <a:schemeClr val="tx1"/>
          </a:solidFill>
          <a:latin typeface="+mn-lt"/>
          <a:ea typeface="+mn-ea"/>
          <a:cs typeface="+mn-cs"/>
        </a:defRPr>
      </a:lvl3pPr>
      <a:lvl4pPr marL="227589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154"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41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66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923"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18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513" rtl="0" eaLnBrk="1" latinLnBrk="0" hangingPunct="1">
        <a:defRPr sz="2560" kern="1200">
          <a:solidFill>
            <a:schemeClr val="tx1"/>
          </a:solidFill>
          <a:latin typeface="+mn-lt"/>
          <a:ea typeface="+mn-ea"/>
          <a:cs typeface="+mn-cs"/>
        </a:defRPr>
      </a:lvl1pPr>
      <a:lvl2pPr marL="650257" algn="l" defTabSz="1300513" rtl="0" eaLnBrk="1" latinLnBrk="0" hangingPunct="1">
        <a:defRPr sz="2560" kern="1200">
          <a:solidFill>
            <a:schemeClr val="tx1"/>
          </a:solidFill>
          <a:latin typeface="+mn-lt"/>
          <a:ea typeface="+mn-ea"/>
          <a:cs typeface="+mn-cs"/>
        </a:defRPr>
      </a:lvl2pPr>
      <a:lvl3pPr marL="1300513" algn="l" defTabSz="1300513" rtl="0" eaLnBrk="1" latinLnBrk="0" hangingPunct="1">
        <a:defRPr sz="2560" kern="1200">
          <a:solidFill>
            <a:schemeClr val="tx1"/>
          </a:solidFill>
          <a:latin typeface="+mn-lt"/>
          <a:ea typeface="+mn-ea"/>
          <a:cs typeface="+mn-cs"/>
        </a:defRPr>
      </a:lvl3pPr>
      <a:lvl4pPr marL="1950770" algn="l" defTabSz="1300513" rtl="0" eaLnBrk="1" latinLnBrk="0" hangingPunct="1">
        <a:defRPr sz="2560" kern="1200">
          <a:solidFill>
            <a:schemeClr val="tx1"/>
          </a:solidFill>
          <a:latin typeface="+mn-lt"/>
          <a:ea typeface="+mn-ea"/>
          <a:cs typeface="+mn-cs"/>
        </a:defRPr>
      </a:lvl4pPr>
      <a:lvl5pPr marL="2601025" algn="l" defTabSz="1300513" rtl="0" eaLnBrk="1" latinLnBrk="0" hangingPunct="1">
        <a:defRPr sz="2560" kern="1200">
          <a:solidFill>
            <a:schemeClr val="tx1"/>
          </a:solidFill>
          <a:latin typeface="+mn-lt"/>
          <a:ea typeface="+mn-ea"/>
          <a:cs typeface="+mn-cs"/>
        </a:defRPr>
      </a:lvl5pPr>
      <a:lvl6pPr marL="3251282" algn="l" defTabSz="1300513" rtl="0" eaLnBrk="1" latinLnBrk="0" hangingPunct="1">
        <a:defRPr sz="2560" kern="1200">
          <a:solidFill>
            <a:schemeClr val="tx1"/>
          </a:solidFill>
          <a:latin typeface="+mn-lt"/>
          <a:ea typeface="+mn-ea"/>
          <a:cs typeface="+mn-cs"/>
        </a:defRPr>
      </a:lvl6pPr>
      <a:lvl7pPr marL="3901538" algn="l" defTabSz="1300513" rtl="0" eaLnBrk="1" latinLnBrk="0" hangingPunct="1">
        <a:defRPr sz="2560" kern="1200">
          <a:solidFill>
            <a:schemeClr val="tx1"/>
          </a:solidFill>
          <a:latin typeface="+mn-lt"/>
          <a:ea typeface="+mn-ea"/>
          <a:cs typeface="+mn-cs"/>
        </a:defRPr>
      </a:lvl7pPr>
      <a:lvl8pPr marL="4551795" algn="l" defTabSz="1300513" rtl="0" eaLnBrk="1" latinLnBrk="0" hangingPunct="1">
        <a:defRPr sz="2560" kern="1200">
          <a:solidFill>
            <a:schemeClr val="tx1"/>
          </a:solidFill>
          <a:latin typeface="+mn-lt"/>
          <a:ea typeface="+mn-ea"/>
          <a:cs typeface="+mn-cs"/>
        </a:defRPr>
      </a:lvl8pPr>
      <a:lvl9pPr marL="5202051" algn="l" defTabSz="1300513"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0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90.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712340" y="2298145"/>
            <a:ext cx="16023586" cy="2359800"/>
          </a:xfrm>
        </p:spPr>
        <p:txBody>
          <a:bodyPr/>
          <a:lstStyle/>
          <a:p>
            <a:r>
              <a:rPr lang="nl-BE" dirty="0"/>
              <a:t>HST 12: correlatie</a:t>
            </a:r>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normAutofit fontScale="85000" lnSpcReduction="10000"/>
          </a:bodyPr>
          <a:lstStyle/>
          <a:p>
            <a:r>
              <a:rPr lang="nl-BE" dirty="0"/>
              <a:t>Prof. dr. Wim Hardyns (titularis)                                    dr. Ann De Buck (medelesgever)</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r>
              <a:rPr lang="nl-BE" dirty="0"/>
              <a:t>Toegepaste data-analyse en rapportage</a:t>
            </a:r>
          </a:p>
        </p:txBody>
      </p:sp>
    </p:spTree>
    <p:extLst>
      <p:ext uri="{BB962C8B-B14F-4D97-AF65-F5344CB8AC3E}">
        <p14:creationId xmlns:p14="http://schemas.microsoft.com/office/powerpoint/2010/main" val="2840279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Je wilt een Chi² significantietoets uitvoeren op een 4*4 kruistabel en je ontdekt dat de assumpties om een Chi² toets te interpreteren zijn geschonden. Welke van onderstaande opties is de beste oplossing?</a:t>
            </a:r>
          </a:p>
          <a:p>
            <a:endParaRPr lang="nl-NL" dirty="0"/>
          </a:p>
          <a:p>
            <a:r>
              <a:rPr lang="nl-NL" dirty="0"/>
              <a:t>A. Ik kijk naar de resultaten van de </a:t>
            </a:r>
            <a:r>
              <a:rPr lang="nl-NL" dirty="0" err="1"/>
              <a:t>Fisher’s</a:t>
            </a:r>
            <a:r>
              <a:rPr lang="nl-NL" dirty="0"/>
              <a:t> Exact Test.</a:t>
            </a:r>
          </a:p>
          <a:p>
            <a:r>
              <a:rPr lang="nl-NL" dirty="0">
                <a:highlight>
                  <a:srgbClr val="FFFF00"/>
                </a:highlight>
              </a:rPr>
              <a:t>B. Ik kijk of het mogelijk is om categorieën samen te nemen.</a:t>
            </a:r>
          </a:p>
          <a:p>
            <a:r>
              <a:rPr lang="nl-NL" dirty="0"/>
              <a:t>C. Ik kijk of een t-test kan uitgevoerd worden.</a:t>
            </a:r>
          </a:p>
          <a:p>
            <a:r>
              <a:rPr lang="nl-NL" dirty="0"/>
              <a:t>D. Ik geef op.</a:t>
            </a:r>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0112328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C2DC487-4209-4347-948A-EAC5B2735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882" y="3092125"/>
            <a:ext cx="8637960" cy="245186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Spearman rangcorrelatietoets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100</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2" name="Picture 1">
            <a:extLst>
              <a:ext uri="{FF2B5EF4-FFF2-40B4-BE49-F238E27FC236}">
                <a16:creationId xmlns:a16="http://schemas.microsoft.com/office/drawing/2014/main" id="{EC4DE09A-E72C-445B-A80C-566A8506EB18}"/>
              </a:ext>
            </a:extLst>
          </p:cNvPr>
          <p:cNvPicPr>
            <a:picLocks noChangeAspect="1"/>
          </p:cNvPicPr>
          <p:nvPr/>
        </p:nvPicPr>
        <p:blipFill>
          <a:blip r:embed="rId3"/>
          <a:stretch>
            <a:fillRect/>
          </a:stretch>
        </p:blipFill>
        <p:spPr>
          <a:xfrm>
            <a:off x="7297737" y="5245768"/>
            <a:ext cx="9291028" cy="3861635"/>
          </a:xfrm>
          <a:prstGeom prst="rect">
            <a:avLst/>
          </a:prstGeom>
        </p:spPr>
      </p:pic>
      <p:sp>
        <p:nvSpPr>
          <p:cNvPr id="8" name="Ovaal 12">
            <a:extLst>
              <a:ext uri="{FF2B5EF4-FFF2-40B4-BE49-F238E27FC236}">
                <a16:creationId xmlns:a16="http://schemas.microsoft.com/office/drawing/2014/main" id="{DF235BE9-808B-48E6-8626-AC9C16C49464}"/>
              </a:ext>
            </a:extLst>
          </p:cNvPr>
          <p:cNvSpPr/>
          <p:nvPr/>
        </p:nvSpPr>
        <p:spPr>
          <a:xfrm>
            <a:off x="13812252" y="7423481"/>
            <a:ext cx="1167064" cy="842213"/>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635696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 </a:t>
            </a:r>
          </a:p>
          <a:p>
            <a:pPr lvl="2"/>
            <a:r>
              <a:rPr lang="nl-BE" dirty="0">
                <a:solidFill>
                  <a:srgbClr val="C00000"/>
                </a:solidFill>
              </a:rPr>
              <a:t>Want slechts één rangcorrelatietoets uitgevoerd</a:t>
            </a:r>
          </a:p>
          <a:p>
            <a:pPr lvl="2"/>
            <a:r>
              <a:rPr lang="nl-BE" b="1" u="sng" dirty="0">
                <a:solidFill>
                  <a:srgbClr val="C00000"/>
                </a:solidFill>
                <a:highlight>
                  <a:srgbClr val="FFFF00"/>
                </a:highlight>
              </a:rPr>
              <a:t>Geen </a:t>
            </a:r>
            <a:r>
              <a:rPr lang="nl-BE" b="1" i="1" u="sng" dirty="0">
                <a:solidFill>
                  <a:srgbClr val="C00000"/>
                </a:solidFill>
                <a:highlight>
                  <a:srgbClr val="FFFF00"/>
                </a:highlight>
              </a:rPr>
              <a:t>M </a:t>
            </a:r>
            <a:r>
              <a:rPr lang="nl-BE" b="1" u="sng" dirty="0">
                <a:solidFill>
                  <a:srgbClr val="C00000"/>
                </a:solidFill>
                <a:highlight>
                  <a:srgbClr val="FFFF00"/>
                </a:highlight>
              </a:rPr>
              <a:t>en </a:t>
            </a:r>
            <a:r>
              <a:rPr lang="nl-BE" b="1" i="1" u="sng" dirty="0">
                <a:solidFill>
                  <a:srgbClr val="C00000"/>
                </a:solidFill>
                <a:highlight>
                  <a:srgbClr val="FFFF00"/>
                </a:highlight>
              </a:rPr>
              <a:t>SD </a:t>
            </a:r>
            <a:r>
              <a:rPr lang="nl-BE" b="1" u="sng" dirty="0">
                <a:solidFill>
                  <a:srgbClr val="C00000"/>
                </a:solidFill>
                <a:highlight>
                  <a:srgbClr val="FFFF00"/>
                </a:highlight>
              </a:rPr>
              <a:t>vermelden (enkel voor metrische variabelen)</a:t>
            </a:r>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101</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8" name="Content Placeholder 7">
            <a:extLst>
              <a:ext uri="{FF2B5EF4-FFF2-40B4-BE49-F238E27FC236}">
                <a16:creationId xmlns:a16="http://schemas.microsoft.com/office/drawing/2014/main" id="{83AE9573-6061-4822-A830-2A1B90A78D0F}"/>
              </a:ext>
            </a:extLst>
          </p:cNvPr>
          <p:cNvPicPr>
            <a:picLocks noGrp="1" noChangeAspect="1"/>
          </p:cNvPicPr>
          <p:nvPr>
            <p:ph idx="13"/>
          </p:nvPr>
        </p:nvPicPr>
        <p:blipFill>
          <a:blip r:embed="rId2" cstate="print">
            <a:extLst>
              <a:ext uri="{28A0092B-C50C-407E-A947-70E740481C1C}">
                <a14:useLocalDpi xmlns:a14="http://schemas.microsoft.com/office/drawing/2010/main" val="0"/>
              </a:ext>
            </a:extLst>
          </a:blip>
          <a:stretch>
            <a:fillRect/>
          </a:stretch>
        </p:blipFill>
        <p:spPr>
          <a:xfrm>
            <a:off x="12281613" y="1424036"/>
            <a:ext cx="6181405" cy="3477043"/>
          </a:xfrm>
        </p:spPr>
      </p:pic>
      <p:pic>
        <p:nvPicPr>
          <p:cNvPr id="2" name="Picture 1">
            <a:extLst>
              <a:ext uri="{FF2B5EF4-FFF2-40B4-BE49-F238E27FC236}">
                <a16:creationId xmlns:a16="http://schemas.microsoft.com/office/drawing/2014/main" id="{0C3AC25D-B87D-4C1D-BCC2-E6300324D20F}"/>
              </a:ext>
            </a:extLst>
          </p:cNvPr>
          <p:cNvPicPr>
            <a:picLocks noChangeAspect="1"/>
          </p:cNvPicPr>
          <p:nvPr/>
        </p:nvPicPr>
        <p:blipFill>
          <a:blip r:embed="rId3"/>
          <a:stretch>
            <a:fillRect/>
          </a:stretch>
        </p:blipFill>
        <p:spPr>
          <a:xfrm>
            <a:off x="1966358" y="5398717"/>
            <a:ext cx="13405958" cy="1492314"/>
          </a:xfrm>
          <a:prstGeom prst="rect">
            <a:avLst/>
          </a:prstGeom>
        </p:spPr>
      </p:pic>
    </p:spTree>
    <p:extLst>
      <p:ext uri="{BB962C8B-B14F-4D97-AF65-F5344CB8AC3E}">
        <p14:creationId xmlns:p14="http://schemas.microsoft.com/office/powerpoint/2010/main" val="2458506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b="1" dirty="0">
                <a:solidFill>
                  <a:srgbClr val="C00000"/>
                </a:solidFill>
              </a:rPr>
              <a:t>12.6 </a:t>
            </a:r>
            <a:r>
              <a:rPr lang="nl-BE" b="1" dirty="0" err="1">
                <a:solidFill>
                  <a:srgbClr val="C00000"/>
                </a:solidFill>
              </a:rPr>
              <a:t>Kendall’s</a:t>
            </a:r>
            <a:r>
              <a:rPr lang="nl-BE" b="1" dirty="0">
                <a:solidFill>
                  <a:srgbClr val="C00000"/>
                </a:solidFill>
              </a:rPr>
              <a:t> </a:t>
            </a:r>
            <a:r>
              <a:rPr lang="nl-BE" b="1" dirty="0" err="1">
                <a:solidFill>
                  <a:srgbClr val="C00000"/>
                </a:solidFill>
              </a:rPr>
              <a:t>tau</a:t>
            </a:r>
            <a:r>
              <a:rPr lang="nl-BE" b="1" dirty="0">
                <a:solidFill>
                  <a:srgbClr val="C00000"/>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102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2764938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p:txBody>
              <a:bodyPr/>
              <a:lstStyle/>
              <a:p>
                <a:pPr marL="86400" indent="0">
                  <a:buNone/>
                </a:pPr>
                <a:r>
                  <a:rPr lang="nl-BE" b="1" dirty="0" err="1"/>
                  <a:t>Kendall’s</a:t>
                </a:r>
                <a:r>
                  <a:rPr lang="nl-BE" b="1" dirty="0"/>
                  <a:t> </a:t>
                </a:r>
                <a:r>
                  <a:rPr lang="nl-BE" b="1" dirty="0" err="1"/>
                  <a:t>tau</a:t>
                </a:r>
                <a:r>
                  <a:rPr lang="nl-BE" b="1" dirty="0"/>
                  <a:t> correlatietoets</a:t>
                </a:r>
              </a:p>
              <a:p>
                <a:r>
                  <a:rPr lang="nl-BE" dirty="0"/>
                  <a:t>Toetst significantie van lineair verband</a:t>
                </a:r>
              </a:p>
              <a:p>
                <a:r>
                  <a:rPr lang="nl-BE" dirty="0"/>
                  <a:t>Tussen twee variabelen, </a:t>
                </a:r>
                <a:r>
                  <a:rPr lang="nl-BE" u="sng" dirty="0"/>
                  <a:t>metrisch of ordinaal</a:t>
                </a:r>
              </a:p>
              <a:p>
                <a:r>
                  <a:rPr lang="nl-BE" b="1" dirty="0">
                    <a:solidFill>
                      <a:srgbClr val="C00000"/>
                    </a:solidFill>
                    <a:highlight>
                      <a:srgbClr val="FFFF00"/>
                    </a:highlight>
                  </a:rPr>
                  <a:t>Bij kleine steekproeven (</a:t>
                </a:r>
                <a:r>
                  <a:rPr lang="nl-BE" b="1" u="sng" dirty="0">
                    <a:solidFill>
                      <a:srgbClr val="C00000"/>
                    </a:solidFill>
                    <a:highlight>
                      <a:srgbClr val="FFFF00"/>
                    </a:highlight>
                  </a:rPr>
                  <a:t>n &lt; 30</a:t>
                </a:r>
                <a:r>
                  <a:rPr lang="nl-BE" b="1" dirty="0">
                    <a:solidFill>
                      <a:srgbClr val="C00000"/>
                    </a:solidFill>
                    <a:highlight>
                      <a:srgbClr val="FFFF00"/>
                    </a:highlight>
                  </a:rPr>
                  <a:t>)</a:t>
                </a:r>
                <a:br>
                  <a:rPr lang="nl-BE" dirty="0"/>
                </a:br>
                <a:endParaRPr lang="nl-BE" dirty="0"/>
              </a:p>
              <a:p>
                <a:pPr marL="86400" indent="0">
                  <a:buNone/>
                </a:pPr>
                <a:r>
                  <a:rPr lang="nl-BE" b="1" dirty="0" err="1"/>
                  <a:t>Kendall’s</a:t>
                </a:r>
                <a:r>
                  <a:rPr lang="nl-BE" b="1" dirty="0"/>
                  <a:t> </a:t>
                </a:r>
                <a:r>
                  <a:rPr lang="nl-BE" b="1" dirty="0" err="1"/>
                  <a:t>tau</a:t>
                </a:r>
                <a:r>
                  <a:rPr lang="nl-BE" b="1" dirty="0"/>
                  <a:t>-b rangcorrelatiecoëfficiënt (</a:t>
                </a:r>
                <a14:m>
                  <m:oMath xmlns:m="http://schemas.openxmlformats.org/officeDocument/2006/math">
                    <m:r>
                      <a:rPr lang="nl-BE" b="1" i="1" dirty="0" smtClean="0">
                        <a:latin typeface="Cambria Math" panose="02040503050406030204" pitchFamily="18" charset="0"/>
                        <a:ea typeface="Cambria Math" panose="02040503050406030204" pitchFamily="18" charset="0"/>
                      </a:rPr>
                      <m:t>𝝉</m:t>
                    </m:r>
                  </m:oMath>
                </a14:m>
                <a:r>
                  <a:rPr lang="nl-BE" b="1" baseline="-25000" dirty="0"/>
                  <a:t>b</a:t>
                </a:r>
                <a:r>
                  <a:rPr lang="nl-BE" b="1" dirty="0"/>
                  <a:t>)</a:t>
                </a:r>
              </a:p>
              <a:p>
                <a:r>
                  <a:rPr lang="nl-BE" dirty="0"/>
                  <a:t>= numerieke maat van samenhang, gebaseerd op gerangschikte data</a:t>
                </a:r>
              </a:p>
              <a:p>
                <a:endParaRPr lang="nl-BE" dirty="0"/>
              </a:p>
              <a:p>
                <a:pPr marL="86400" indent="0">
                  <a:buNone/>
                </a:pPr>
                <a:r>
                  <a:rPr lang="nl-BE" dirty="0">
                    <a:solidFill>
                      <a:srgbClr val="C00000"/>
                    </a:solidFill>
                  </a:rPr>
                  <a:t>Verloopt helemaal hetzelfde als de Spearman rangcorrelatietoets</a:t>
                </a:r>
              </a:p>
            </p:txBody>
          </p:sp>
        </mc:Choice>
        <mc:Fallback xmlns="">
          <p:sp>
            <p:nvSpPr>
              <p:cNvPr id="3" name="Tijdelijke aanduiding voor inhoud 2">
                <a:extLst>
                  <a:ext uri="{FF2B5EF4-FFF2-40B4-BE49-F238E27FC236}">
                    <a16:creationId xmlns:a16="http://schemas.microsoft.com/office/drawing/2014/main" id="{DB956559-C9B0-4474-B042-12123F4A817A}"/>
                  </a:ext>
                </a:extLst>
              </p:cNvPr>
              <p:cNvSpPr>
                <a:spLocks noGrp="1" noRot="1" noChangeAspect="1" noMove="1" noResize="1" noEditPoints="1" noAdjustHandles="1" noChangeArrowheads="1" noChangeShapeType="1" noTextEdit="1"/>
              </p:cNvSpPr>
              <p:nvPr>
                <p:ph idx="1"/>
              </p:nvPr>
            </p:nvSpPr>
            <p:spPr>
              <a:blipFill>
                <a:blip r:embed="rId2"/>
                <a:stretch>
                  <a:fillRect l="-253"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103</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a:extLst>
              <a:ext uri="{FF2B5EF4-FFF2-40B4-BE49-F238E27FC236}">
                <a16:creationId xmlns:a16="http://schemas.microsoft.com/office/drawing/2014/main" id="{5A80F983-9458-4BA2-AAA7-981F33C1005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3098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 oefening</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104</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err="1">
                <a:solidFill>
                  <a:srgbClr val="C00000"/>
                </a:solidFill>
              </a:rPr>
              <a:t>Kendall’s</a:t>
            </a:r>
            <a:r>
              <a:rPr lang="nl-BE" b="1" dirty="0">
                <a:solidFill>
                  <a:srgbClr val="C00000"/>
                </a:solidFill>
              </a:rPr>
              <a:t> </a:t>
            </a:r>
            <a:r>
              <a:rPr lang="nl-BE" b="1" dirty="0" err="1">
                <a:solidFill>
                  <a:srgbClr val="C00000"/>
                </a:solidFill>
              </a:rPr>
              <a:t>tau</a:t>
            </a:r>
            <a:r>
              <a:rPr lang="nl-BE" b="1" dirty="0">
                <a:solidFill>
                  <a:srgbClr val="C00000"/>
                </a:solidFill>
              </a:rPr>
              <a:t> correlatietoets in SPSS</a:t>
            </a:r>
          </a:p>
          <a:p>
            <a:pPr marL="86400" indent="0">
              <a:buNone/>
            </a:pPr>
            <a:endParaRPr lang="nl-BE" b="1" dirty="0"/>
          </a:p>
          <a:p>
            <a:r>
              <a:rPr lang="nl-BE" i="1" dirty="0">
                <a:solidFill>
                  <a:srgbClr val="C00000"/>
                </a:solidFill>
              </a:rPr>
              <a:t>Bv. Is er significant verband tussen de mate waarin mensen gelukkig zijn en hun algemene gezondheid, </a:t>
            </a:r>
            <a:r>
              <a:rPr lang="nl-BE" i="1" u="sng" dirty="0">
                <a:solidFill>
                  <a:srgbClr val="C00000"/>
                </a:solidFill>
              </a:rPr>
              <a:t>bij mensen die symptomen hebben van het coronavirus en positief getest hebben</a:t>
            </a:r>
            <a:r>
              <a:rPr lang="nl-BE" i="1" dirty="0">
                <a:solidFill>
                  <a:srgbClr val="C00000"/>
                </a:solidFill>
              </a:rPr>
              <a:t>? </a:t>
            </a:r>
            <a:r>
              <a:rPr lang="nl-BE" dirty="0"/>
              <a:t>(DATA_WAVE1_CenW.sav)</a:t>
            </a:r>
          </a:p>
          <a:p>
            <a:endParaRPr lang="nl-BE" dirty="0"/>
          </a:p>
          <a:p>
            <a:pPr marL="86400" indent="0">
              <a:buNone/>
            </a:pPr>
            <a:endParaRPr lang="nl-BE" b="1" dirty="0"/>
          </a:p>
        </p:txBody>
      </p:sp>
      <p:pic>
        <p:nvPicPr>
          <p:cNvPr id="8" name="Content Placeholder 7">
            <a:extLst>
              <a:ext uri="{FF2B5EF4-FFF2-40B4-BE49-F238E27FC236}">
                <a16:creationId xmlns:a16="http://schemas.microsoft.com/office/drawing/2014/main" id="{0A6C00CD-EDA9-4270-A7AD-AE1403717017}"/>
              </a:ext>
            </a:extLst>
          </p:cNvPr>
          <p:cNvPicPr>
            <a:picLocks noGrp="1" noChangeAspect="1"/>
          </p:cNvPicPr>
          <p:nvPr>
            <p:ph idx="13"/>
          </p:nvPr>
        </p:nvPicPr>
        <p:blipFill>
          <a:blip r:embed="rId2" cstate="print">
            <a:extLst>
              <a:ext uri="{28A0092B-C50C-407E-A947-70E740481C1C}">
                <a14:useLocalDpi xmlns:a14="http://schemas.microsoft.com/office/drawing/2010/main" val="0"/>
              </a:ext>
            </a:extLst>
          </a:blip>
          <a:stretch>
            <a:fillRect/>
          </a:stretch>
        </p:blipFill>
        <p:spPr>
          <a:xfrm>
            <a:off x="10682088" y="4855628"/>
            <a:ext cx="6656587" cy="3744333"/>
          </a:xfrm>
        </p:spPr>
      </p:pic>
      <p:pic>
        <p:nvPicPr>
          <p:cNvPr id="6" name="Afbeelding 5">
            <a:extLst>
              <a:ext uri="{FF2B5EF4-FFF2-40B4-BE49-F238E27FC236}">
                <a16:creationId xmlns:a16="http://schemas.microsoft.com/office/drawing/2014/main" id="{0266CE35-6079-4D48-8E81-E91B05EE0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1987" y="5480326"/>
            <a:ext cx="334419" cy="334419"/>
          </a:xfrm>
          <a:prstGeom prst="rect">
            <a:avLst/>
          </a:prstGeom>
        </p:spPr>
      </p:pic>
      <p:pic>
        <p:nvPicPr>
          <p:cNvPr id="9" name="Afbeelding 8">
            <a:extLst>
              <a:ext uri="{FF2B5EF4-FFF2-40B4-BE49-F238E27FC236}">
                <a16:creationId xmlns:a16="http://schemas.microsoft.com/office/drawing/2014/main" id="{3B2E6D95-218C-4EB2-B9E5-461E09EF28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10080" y="5531245"/>
            <a:ext cx="609045" cy="609045"/>
          </a:xfrm>
          <a:prstGeom prst="rect">
            <a:avLst/>
          </a:prstGeom>
        </p:spPr>
      </p:pic>
      <p:pic>
        <p:nvPicPr>
          <p:cNvPr id="10" name="Afbeelding 9">
            <a:extLst>
              <a:ext uri="{FF2B5EF4-FFF2-40B4-BE49-F238E27FC236}">
                <a16:creationId xmlns:a16="http://schemas.microsoft.com/office/drawing/2014/main" id="{DD82B741-6010-4454-9FCE-90D99675FB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58448" y="4855628"/>
            <a:ext cx="791907" cy="791907"/>
          </a:xfrm>
          <a:prstGeom prst="rect">
            <a:avLst/>
          </a:prstGeom>
        </p:spPr>
      </p:pic>
    </p:spTree>
    <p:extLst>
      <p:ext uri="{BB962C8B-B14F-4D97-AF65-F5344CB8AC3E}">
        <p14:creationId xmlns:p14="http://schemas.microsoft.com/office/powerpoint/2010/main" val="33950004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105</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Gelukkig zijn: ordinaal, ‘W1_Depressie1’ </a:t>
            </a:r>
            <a:br>
              <a:rPr lang="nl-BE" dirty="0">
                <a:solidFill>
                  <a:srgbClr val="C00000"/>
                </a:solidFill>
              </a:rPr>
            </a:br>
            <a:r>
              <a:rPr lang="nl-BE" dirty="0">
                <a:solidFill>
                  <a:srgbClr val="C00000"/>
                </a:solidFill>
              </a:rPr>
              <a:t>(‘1 = Zelden of nooit’ t.e.m. ‘4 = Meestal of altijd’)</a:t>
            </a:r>
          </a:p>
          <a:p>
            <a:pPr lvl="2"/>
            <a:r>
              <a:rPr lang="nl-BE" dirty="0">
                <a:solidFill>
                  <a:srgbClr val="C00000"/>
                </a:solidFill>
              </a:rPr>
              <a:t>Algemene gezondheid: ordinaal, ‘W1_Gezondheid’ </a:t>
            </a:r>
            <a:br>
              <a:rPr lang="nl-BE" dirty="0">
                <a:solidFill>
                  <a:srgbClr val="C00000"/>
                </a:solidFill>
              </a:rPr>
            </a:br>
            <a:r>
              <a:rPr lang="nl-BE" dirty="0">
                <a:solidFill>
                  <a:srgbClr val="C00000"/>
                </a:solidFill>
              </a:rPr>
              <a:t>(‘1 = Slecht’ t.e.m. ‘5 = Heel erg goed’)	</a:t>
            </a:r>
          </a:p>
          <a:p>
            <a:pPr marL="1234350" lvl="1" indent="-514350">
              <a:buFont typeface="+mj-lt"/>
              <a:buAutoNum type="arabicPeriod"/>
            </a:pPr>
            <a:r>
              <a:rPr lang="nl-BE" b="1" dirty="0"/>
              <a:t>Welke rol?</a:t>
            </a:r>
            <a:endParaRPr lang="nl-BE" dirty="0"/>
          </a:p>
          <a:p>
            <a:pPr lvl="2"/>
            <a:r>
              <a:rPr lang="nl-BE" dirty="0">
                <a:solidFill>
                  <a:srgbClr val="C00000"/>
                </a:solidFill>
              </a:rPr>
              <a:t>Geen onderscheid tussen afhankelijk en onafhankelijk</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29662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106</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61563" y="6693265"/>
            <a:ext cx="3865996" cy="38529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106</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7" name="Tekstvak 126">
            <a:extLst>
              <a:ext uri="{FF2B5EF4-FFF2-40B4-BE49-F238E27FC236}">
                <a16:creationId xmlns:a16="http://schemas.microsoft.com/office/drawing/2014/main" id="{A60089BD-7999-4CAB-9801-44DBBCFFD570}"/>
              </a:ext>
            </a:extLst>
          </p:cNvPr>
          <p:cNvSpPr txBox="1"/>
          <p:nvPr/>
        </p:nvSpPr>
        <p:spPr>
          <a:xfrm>
            <a:off x="7087612" y="7169495"/>
            <a:ext cx="8967231" cy="2105769"/>
          </a:xfrm>
          <a:prstGeom prst="rect">
            <a:avLst/>
          </a:prstGeom>
          <a:solidFill>
            <a:schemeClr val="bg1"/>
          </a:solidFill>
          <a:ln w="38100">
            <a:solidFill>
              <a:srgbClr val="DC8621"/>
            </a:solidFill>
          </a:ln>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Kruskal-Wallis of Spearman rangcorrelatie?</a:t>
            </a:r>
          </a:p>
          <a:p>
            <a:pPr marL="457200" marR="0" lvl="0" indent="-457200" algn="l" defTabSz="1300368"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Spearman: </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want het gaat om </a:t>
            </a:r>
            <a:r>
              <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verbanden tussen variabelen</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 niet om verschillen tussen groepen</a:t>
            </a:r>
            <a:endPar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9946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107</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536400" marR="0" lvl="0"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Stap 2. </a:t>
            </a: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Datacontrole</a:t>
            </a:r>
          </a:p>
          <a:p>
            <a:pPr marL="1170000" marR="0" lvl="1"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rPr>
              <a:t>Selecteer eerst de respondenten die </a:t>
            </a:r>
          </a:p>
          <a:p>
            <a:pPr marL="1756800" marR="0" lvl="2"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lang="nl-BE" dirty="0">
                <a:solidFill>
                  <a:srgbClr val="C00000"/>
                </a:solidFill>
              </a:rPr>
              <a:t>Coronasymptomen hebben</a:t>
            </a:r>
            <a:endPar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endParaRPr>
          </a:p>
          <a:p>
            <a:pPr marL="1756800" marR="0" lvl="2"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rPr>
              <a:t>Positief getest hebben</a:t>
            </a:r>
          </a:p>
        </p:txBody>
      </p:sp>
      <p:pic>
        <p:nvPicPr>
          <p:cNvPr id="10" name="Afbeelding 9">
            <a:extLst>
              <a:ext uri="{FF2B5EF4-FFF2-40B4-BE49-F238E27FC236}">
                <a16:creationId xmlns:a16="http://schemas.microsoft.com/office/drawing/2014/main" id="{90BF064E-067F-4835-845B-B708E02E7346}"/>
              </a:ext>
            </a:extLst>
          </p:cNvPr>
          <p:cNvPicPr>
            <a:picLocks noChangeAspect="1"/>
          </p:cNvPicPr>
          <p:nvPr/>
        </p:nvPicPr>
        <p:blipFill>
          <a:blip r:embed="rId2"/>
          <a:stretch>
            <a:fillRect/>
          </a:stretch>
        </p:blipFill>
        <p:spPr>
          <a:xfrm>
            <a:off x="10074481" y="1491639"/>
            <a:ext cx="6589255" cy="5453176"/>
          </a:xfrm>
          <a:prstGeom prst="rect">
            <a:avLst/>
          </a:prstGeom>
        </p:spPr>
      </p:pic>
      <p:pic>
        <p:nvPicPr>
          <p:cNvPr id="12" name="Afbeelding 11">
            <a:extLst>
              <a:ext uri="{FF2B5EF4-FFF2-40B4-BE49-F238E27FC236}">
                <a16:creationId xmlns:a16="http://schemas.microsoft.com/office/drawing/2014/main" id="{D6D33639-FDD7-416E-9A79-4C5C13B06ADE}"/>
              </a:ext>
            </a:extLst>
          </p:cNvPr>
          <p:cNvPicPr>
            <a:picLocks noChangeAspect="1"/>
          </p:cNvPicPr>
          <p:nvPr/>
        </p:nvPicPr>
        <p:blipFill>
          <a:blip r:embed="rId3"/>
          <a:stretch>
            <a:fillRect/>
          </a:stretch>
        </p:blipFill>
        <p:spPr>
          <a:xfrm>
            <a:off x="2060295" y="4085429"/>
            <a:ext cx="6496957" cy="4229690"/>
          </a:xfrm>
          <a:prstGeom prst="rect">
            <a:avLst/>
          </a:prstGeom>
        </p:spPr>
      </p:pic>
      <p:pic>
        <p:nvPicPr>
          <p:cNvPr id="13" name="Afbeelding 12">
            <a:extLst>
              <a:ext uri="{FF2B5EF4-FFF2-40B4-BE49-F238E27FC236}">
                <a16:creationId xmlns:a16="http://schemas.microsoft.com/office/drawing/2014/main" id="{7F73BA2F-4374-4998-A791-EB85BADDC2DC}"/>
              </a:ext>
            </a:extLst>
          </p:cNvPr>
          <p:cNvPicPr>
            <a:picLocks noChangeAspect="1"/>
          </p:cNvPicPr>
          <p:nvPr/>
        </p:nvPicPr>
        <p:blipFill>
          <a:blip r:embed="rId4"/>
          <a:stretch>
            <a:fillRect/>
          </a:stretch>
        </p:blipFill>
        <p:spPr>
          <a:xfrm>
            <a:off x="10074480" y="6944815"/>
            <a:ext cx="6589255" cy="2248239"/>
          </a:xfrm>
          <a:prstGeom prst="rect">
            <a:avLst/>
          </a:prstGeom>
        </p:spPr>
      </p:pic>
      <p:sp>
        <p:nvSpPr>
          <p:cNvPr id="14" name="Pijl: gekromd rechts 13">
            <a:extLst>
              <a:ext uri="{FF2B5EF4-FFF2-40B4-BE49-F238E27FC236}">
                <a16:creationId xmlns:a16="http://schemas.microsoft.com/office/drawing/2014/main" id="{57950F01-AD38-420A-9E1A-B460D0510ED2}"/>
              </a:ext>
            </a:extLst>
          </p:cNvPr>
          <p:cNvSpPr/>
          <p:nvPr/>
        </p:nvSpPr>
        <p:spPr>
          <a:xfrm>
            <a:off x="8821755" y="6665990"/>
            <a:ext cx="1100305" cy="1271337"/>
          </a:xfrm>
          <a:prstGeom prst="curvedRightArrow">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5" name="Ovaal 14">
            <a:extLst>
              <a:ext uri="{FF2B5EF4-FFF2-40B4-BE49-F238E27FC236}">
                <a16:creationId xmlns:a16="http://schemas.microsoft.com/office/drawing/2014/main" id="{6FC6B581-4AFC-4061-90D9-23143743F5BA}"/>
              </a:ext>
            </a:extLst>
          </p:cNvPr>
          <p:cNvSpPr/>
          <p:nvPr/>
        </p:nvSpPr>
        <p:spPr>
          <a:xfrm>
            <a:off x="12500811" y="7411453"/>
            <a:ext cx="1155031" cy="850508"/>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63826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r>
              <a:rPr lang="nl-BE" dirty="0"/>
              <a:t>Geen inconsistenties gevonden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108</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11B8B816-3EDB-4C20-9448-A78052A4F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41" y="4259603"/>
            <a:ext cx="8114248" cy="3211170"/>
          </a:xfrm>
          <a:prstGeom prst="rect">
            <a:avLst/>
          </a:prstGeom>
        </p:spPr>
      </p:pic>
      <p:pic>
        <p:nvPicPr>
          <p:cNvPr id="2" name="Picture 1">
            <a:extLst>
              <a:ext uri="{FF2B5EF4-FFF2-40B4-BE49-F238E27FC236}">
                <a16:creationId xmlns:a16="http://schemas.microsoft.com/office/drawing/2014/main" id="{187CA61A-A7E2-4275-BCC9-34F40D341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389" y="4518847"/>
            <a:ext cx="8291489" cy="2692681"/>
          </a:xfrm>
          <a:prstGeom prst="rect">
            <a:avLst/>
          </a:prstGeom>
        </p:spPr>
      </p:pic>
    </p:spTree>
    <p:extLst>
      <p:ext uri="{BB962C8B-B14F-4D97-AF65-F5344CB8AC3E}">
        <p14:creationId xmlns:p14="http://schemas.microsoft.com/office/powerpoint/2010/main" val="1662068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Beide variabelen = metrisch of ordinaal</a:t>
            </a:r>
            <a:r>
              <a:rPr lang="nl-BE" b="1" dirty="0"/>
              <a:t>: oké</a:t>
            </a:r>
          </a:p>
          <a:p>
            <a:pPr marL="1821150" lvl="2" indent="-514350">
              <a:buFont typeface="+mj-lt"/>
              <a:buAutoNum type="arabicPeriod"/>
            </a:pPr>
            <a:r>
              <a:rPr lang="nl-BE" dirty="0"/>
              <a:t>Gepaarde observaties:</a:t>
            </a:r>
            <a:r>
              <a:rPr lang="nl-BE" b="1" dirty="0"/>
              <a:t> oké</a:t>
            </a:r>
          </a:p>
          <a:p>
            <a:pPr marL="2393550" lvl="3" indent="-514350"/>
            <a:r>
              <a:rPr lang="nl-BE" dirty="0"/>
              <a:t>Beide variabelen bij zelfde onderzoekseenheden gemeten</a:t>
            </a:r>
          </a:p>
          <a:p>
            <a:pPr marL="1821150" lvl="2" indent="-514350">
              <a:buFont typeface="+mj-lt"/>
              <a:buAutoNum type="arabicPeriod"/>
            </a:pPr>
            <a:r>
              <a:rPr lang="nl-BE" b="1" dirty="0">
                <a:solidFill>
                  <a:srgbClr val="C00000"/>
                </a:solidFill>
                <a:highlight>
                  <a:srgbClr val="FFFF00"/>
                </a:highlight>
              </a:rPr>
              <a:t>n ≥ 30: NIET oké</a:t>
            </a:r>
          </a:p>
          <a:p>
            <a:pPr marL="2393550" lvl="3" indent="-514350"/>
            <a:r>
              <a:rPr lang="nl-BE" dirty="0">
                <a:solidFill>
                  <a:srgbClr val="C00000"/>
                </a:solidFill>
                <a:highlight>
                  <a:srgbClr val="FFFF00"/>
                </a:highlight>
              </a:rPr>
              <a:t>Indien n &lt; 30: </a:t>
            </a:r>
            <a:r>
              <a:rPr lang="nl-BE" b="1" dirty="0" err="1">
                <a:solidFill>
                  <a:srgbClr val="C00000"/>
                </a:solidFill>
                <a:highlight>
                  <a:srgbClr val="FFFF00"/>
                </a:highlight>
              </a:rPr>
              <a:t>Kendall’s</a:t>
            </a:r>
            <a:r>
              <a:rPr lang="nl-BE" b="1" dirty="0">
                <a:solidFill>
                  <a:srgbClr val="C00000"/>
                </a:solidFill>
                <a:highlight>
                  <a:srgbClr val="FFFF00"/>
                </a:highlight>
              </a:rPr>
              <a:t> </a:t>
            </a:r>
            <a:r>
              <a:rPr lang="nl-BE" b="1" dirty="0" err="1">
                <a:solidFill>
                  <a:srgbClr val="C00000"/>
                </a:solidFill>
                <a:highlight>
                  <a:srgbClr val="FFFF00"/>
                </a:highlight>
              </a:rPr>
              <a:t>tau</a:t>
            </a:r>
            <a:r>
              <a:rPr lang="nl-BE" b="1" dirty="0">
                <a:solidFill>
                  <a:srgbClr val="C00000"/>
                </a:solidFill>
                <a:highlight>
                  <a:srgbClr val="FFFF00"/>
                </a:highlight>
              </a:rPr>
              <a:t> correlatietoets </a:t>
            </a:r>
            <a:r>
              <a:rPr lang="nl-BE" dirty="0">
                <a:solidFill>
                  <a:srgbClr val="C00000"/>
                </a:solidFill>
                <a:highlight>
                  <a:srgbClr val="FFFF00"/>
                </a:highlight>
              </a:rPr>
              <a:t>als alternatief</a:t>
            </a:r>
          </a:p>
          <a:p>
            <a:pPr marL="2393550" lvl="3" indent="-514350"/>
            <a:endParaRPr lang="nl-BE" dirty="0"/>
          </a:p>
          <a:p>
            <a:pPr marL="1234350" lvl="1" indent="-514350"/>
            <a:r>
              <a:rPr lang="nl-BE" dirty="0" err="1">
                <a:solidFill>
                  <a:srgbClr val="C00000"/>
                </a:solidFill>
              </a:rPr>
              <a:t>Kendall’s</a:t>
            </a:r>
            <a:r>
              <a:rPr lang="nl-BE" dirty="0">
                <a:solidFill>
                  <a:srgbClr val="C00000"/>
                </a:solidFill>
              </a:rPr>
              <a:t> </a:t>
            </a:r>
            <a:r>
              <a:rPr lang="nl-BE" dirty="0" err="1">
                <a:solidFill>
                  <a:srgbClr val="C00000"/>
                </a:solidFill>
              </a:rPr>
              <a:t>tau</a:t>
            </a:r>
            <a:r>
              <a:rPr lang="nl-BE" dirty="0">
                <a:solidFill>
                  <a:srgbClr val="C00000"/>
                </a:solidFill>
              </a:rPr>
              <a:t> en </a:t>
            </a:r>
            <a:r>
              <a:rPr lang="nl-BE" dirty="0" err="1">
                <a:solidFill>
                  <a:srgbClr val="C00000"/>
                </a:solidFill>
              </a:rPr>
              <a:t>Spearman</a:t>
            </a:r>
            <a:r>
              <a:rPr lang="nl-BE" dirty="0">
                <a:solidFill>
                  <a:srgbClr val="C00000"/>
                </a:solidFill>
              </a:rPr>
              <a:t> rangcorrelatietoets hebben zelfde assumpties, </a:t>
            </a:r>
            <a:r>
              <a:rPr lang="nl-BE" b="1" dirty="0">
                <a:solidFill>
                  <a:srgbClr val="C00000"/>
                </a:solidFill>
              </a:rPr>
              <a:t>behalve </a:t>
            </a:r>
            <a:r>
              <a:rPr lang="nl-BE" b="1">
                <a:solidFill>
                  <a:srgbClr val="C00000"/>
                </a:solidFill>
              </a:rPr>
              <a:t>assumptie 3</a:t>
            </a:r>
            <a:endParaRPr lang="nl-BE" b="1" dirty="0">
              <a:solidFill>
                <a:srgbClr val="C00000"/>
              </a:solidFill>
            </a:endParaRPr>
          </a:p>
          <a:p>
            <a:pPr marL="2393550" lvl="3" indent="-514350"/>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109</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Tree>
    <p:extLst>
      <p:ext uri="{BB962C8B-B14F-4D97-AF65-F5344CB8AC3E}">
        <p14:creationId xmlns:p14="http://schemas.microsoft.com/office/powerpoint/2010/main" val="3920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De </a:t>
            </a:r>
            <a:r>
              <a:rPr lang="nl-NL" b="1" i="1" dirty="0"/>
              <a:t>F</a:t>
            </a:r>
            <a:r>
              <a:rPr lang="nl-NL" b="1" dirty="0"/>
              <a:t>-ratio in de </a:t>
            </a:r>
            <a:r>
              <a:rPr lang="nl-NL" b="1" dirty="0" err="1"/>
              <a:t>one</a:t>
            </a:r>
            <a:r>
              <a:rPr lang="nl-NL" b="1" dirty="0"/>
              <a:t>-way independent ANOVA is het resultaat van…</a:t>
            </a:r>
          </a:p>
          <a:p>
            <a:endParaRPr lang="nl-NL" b="1" dirty="0"/>
          </a:p>
          <a:p>
            <a:r>
              <a:rPr lang="nl-NL" dirty="0"/>
              <a:t>A. … </a:t>
            </a:r>
            <a:r>
              <a:rPr lang="nl-NL" dirty="0" err="1"/>
              <a:t>binnengroepsvariantie</a:t>
            </a:r>
            <a:r>
              <a:rPr lang="nl-NL" dirty="0"/>
              <a:t>/tussengroepsvariantie.</a:t>
            </a:r>
          </a:p>
          <a:p>
            <a:r>
              <a:rPr lang="nl-NL" dirty="0"/>
              <a:t>B. … tussengroepsvariantie/</a:t>
            </a:r>
            <a:r>
              <a:rPr lang="nl-NL" dirty="0" err="1"/>
              <a:t>binnengroepsvariantie</a:t>
            </a:r>
            <a:r>
              <a:rPr lang="nl-NL" dirty="0"/>
              <a:t>.</a:t>
            </a:r>
          </a:p>
          <a:p>
            <a:r>
              <a:rPr lang="nl-NL" dirty="0"/>
              <a:t>C. … tussengroepsvariantie x </a:t>
            </a:r>
            <a:r>
              <a:rPr lang="nl-NL" dirty="0" err="1"/>
              <a:t>binnengroepsvariantie</a:t>
            </a:r>
            <a:r>
              <a:rPr lang="nl-NL" dirty="0"/>
              <a:t>.</a:t>
            </a:r>
          </a:p>
          <a:p>
            <a:r>
              <a:rPr lang="nl-NL" dirty="0"/>
              <a:t>D. … tussengroepsvariantie + </a:t>
            </a:r>
            <a:r>
              <a:rPr lang="nl-NL" dirty="0" err="1"/>
              <a:t>binnengroepsvariantie</a:t>
            </a:r>
            <a:r>
              <a:rPr lang="nl-NL" dirty="0"/>
              <a:t>.</a:t>
            </a:r>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092645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3. </a:t>
                </a:r>
                <a:r>
                  <a:rPr lang="nl-BE" dirty="0"/>
                  <a:t>Hypothesen formuleren</a:t>
                </a:r>
              </a:p>
              <a:p>
                <a:pPr lvl="1"/>
                <a:r>
                  <a:rPr lang="nl-BE" dirty="0"/>
                  <a:t>Best tweezijdig toetsen</a:t>
                </a:r>
              </a:p>
              <a:p>
                <a:pPr lvl="1"/>
                <a:endParaRPr lang="nl-BE" dirty="0"/>
              </a:p>
              <a:p>
                <a:pPr marL="720000" lvl="1" indent="0">
                  <a:buNone/>
                </a:pPr>
                <a:r>
                  <a:rPr lang="nl-BE" b="1" dirty="0"/>
                  <a:t>	H</a:t>
                </a:r>
                <a:r>
                  <a:rPr lang="nl-BE" b="1" baseline="-25000" dirty="0"/>
                  <a:t>0</a:t>
                </a:r>
                <a:r>
                  <a:rPr lang="nl-BE" b="1" dirty="0"/>
                  <a:t>:	</a:t>
                </a:r>
                <a:r>
                  <a:rPr lang="nl-BE" i="1" dirty="0"/>
                  <a:t>Er is geen samenhang tussen gelukkig zijn en algemene gezondheid bij mensen 				die besmet zijn met corona: de rangcorrelatiecoëfficiënt tussen die twee 							variabelen is nul.</a:t>
                </a:r>
                <a:br>
                  <a:rPr lang="nl-BE" i="1" dirty="0"/>
                </a:br>
                <a:endParaRPr lang="nl-BE" b="1" dirty="0"/>
              </a:p>
              <a:p>
                <a:pPr marL="720000" lvl="1" indent="0">
                  <a:buNone/>
                </a:pPr>
                <a:r>
                  <a:rPr lang="nl-BE" b="1" dirty="0"/>
                  <a:t>	H</a:t>
                </a:r>
                <a:r>
                  <a:rPr lang="nl-BE" b="1" baseline="-25000" dirty="0"/>
                  <a:t>A</a:t>
                </a:r>
                <a:r>
                  <a:rPr lang="nl-BE" b="1" dirty="0"/>
                  <a:t>:	</a:t>
                </a:r>
                <a:r>
                  <a:rPr lang="nl-BE" i="1" dirty="0"/>
                  <a:t>Gelukkig zijn en algemene gezondheid hangen wel samen bij mensen die besmet 			zijn met corona: de rangcorrelatiecoëfficiënt tussen die twee variabelen is groter 				of kleiner dan nul.</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beter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 .01 bij n &gt; 400</a:t>
                </a:r>
              </a:p>
              <a:p>
                <a:pPr lvl="2"/>
                <a:r>
                  <a:rPr lang="nl-BE" dirty="0">
                    <a:highlight>
                      <a:srgbClr val="FFFF00"/>
                    </a:highlight>
                  </a:rPr>
                  <a:t>Maar n = 9 (&lt; 400): neem .05</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2"/>
                <a:stretch>
                  <a:fillRect l="-145" t="-477"/>
                </a:stretch>
              </a:blipFill>
            </p:spPr>
            <p:txBody>
              <a:bodyPr/>
              <a:lstStyle/>
              <a:p>
                <a:r>
                  <a:rPr lang="nl-NL">
                    <a:noFill/>
                  </a:rPr>
                  <a:t> </a:t>
                </a:r>
              </a:p>
            </p:txBody>
          </p:sp>
        </mc:Fallback>
      </mc:AlternateContent>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110</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Tree>
    <p:extLst>
      <p:ext uri="{BB962C8B-B14F-4D97-AF65-F5344CB8AC3E}">
        <p14:creationId xmlns:p14="http://schemas.microsoft.com/office/powerpoint/2010/main" val="30533107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Maat van effectgrootte:</a:t>
                </a:r>
              </a:p>
              <a:p>
                <a:pPr lvl="2"/>
                <a:r>
                  <a:rPr lang="nl-BE" b="1" dirty="0" err="1"/>
                  <a:t>Kendall’s</a:t>
                </a:r>
                <a:r>
                  <a:rPr lang="nl-BE" b="1" dirty="0"/>
                  <a:t> </a:t>
                </a:r>
                <a:r>
                  <a:rPr lang="nl-BE" b="1" dirty="0" err="1"/>
                  <a:t>tau</a:t>
                </a:r>
                <a:r>
                  <a:rPr lang="nl-BE" b="1" dirty="0"/>
                  <a:t>-b zelf (</a:t>
                </a:r>
                <a14:m>
                  <m:oMath xmlns:m="http://schemas.openxmlformats.org/officeDocument/2006/math">
                    <m:r>
                      <a:rPr lang="nl-BE" b="1" i="1" dirty="0">
                        <a:latin typeface="Cambria Math" panose="02040503050406030204" pitchFamily="18" charset="0"/>
                        <a:ea typeface="Cambria Math" panose="02040503050406030204" pitchFamily="18" charset="0"/>
                      </a:rPr>
                      <m:t>𝝉</m:t>
                    </m:r>
                  </m:oMath>
                </a14:m>
                <a:r>
                  <a:rPr lang="nl-BE" b="1" baseline="-25000" dirty="0"/>
                  <a:t>b</a:t>
                </a:r>
                <a:r>
                  <a:rPr lang="nl-BE" b="1" dirty="0"/>
                  <a:t>)</a:t>
                </a:r>
              </a:p>
              <a:p>
                <a:pPr lvl="2"/>
                <a:r>
                  <a:rPr lang="nl-BE" dirty="0"/>
                  <a:t>Zelfde interpretatie als r</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111</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906D21FB-A67A-4EA6-8155-C3845BCB46D9}"/>
              </a:ext>
            </a:extLst>
          </p:cNvPr>
          <p:cNvPicPr>
            <a:picLocks noChangeAspect="1"/>
          </p:cNvPicPr>
          <p:nvPr/>
        </p:nvPicPr>
        <p:blipFill>
          <a:blip r:embed="rId3"/>
          <a:stretch>
            <a:fillRect/>
          </a:stretch>
        </p:blipFill>
        <p:spPr>
          <a:xfrm>
            <a:off x="7706012" y="3839610"/>
            <a:ext cx="9127044" cy="4533099"/>
          </a:xfrm>
          <a:prstGeom prst="rect">
            <a:avLst/>
          </a:prstGeom>
        </p:spPr>
      </p:pic>
    </p:spTree>
    <p:extLst>
      <p:ext uri="{BB962C8B-B14F-4D97-AF65-F5344CB8AC3E}">
        <p14:creationId xmlns:p14="http://schemas.microsoft.com/office/powerpoint/2010/main" val="8304507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A8181DE-0D06-40F8-A69A-ED46C4E65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379" y="2579700"/>
            <a:ext cx="8172562" cy="5638033"/>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3"/>
          <a:stretch>
            <a:fillRect/>
          </a:stretch>
        </p:blipFill>
        <p:spPr>
          <a:xfrm>
            <a:off x="743486" y="3215494"/>
            <a:ext cx="5953427" cy="458437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Spearman rangcorrelatietoets in SPSS: </a:t>
            </a:r>
            <a:br>
              <a:rPr lang="nl-BE" b="1" dirty="0"/>
            </a:br>
            <a:r>
              <a:rPr lang="nl-BE" i="1" dirty="0" err="1">
                <a:sym typeface="Wingdings" panose="05000000000000000000" pitchFamily="2" charset="2"/>
              </a:rPr>
              <a:t>Analyze</a:t>
            </a:r>
            <a:r>
              <a:rPr lang="nl-BE" i="1" dirty="0"/>
              <a:t> ›› </a:t>
            </a:r>
            <a:r>
              <a:rPr lang="nl-BE" i="1" dirty="0" err="1"/>
              <a:t>Correlate</a:t>
            </a:r>
            <a:r>
              <a:rPr lang="nl-BE" i="1" dirty="0"/>
              <a:t> ›› </a:t>
            </a:r>
            <a:r>
              <a:rPr lang="nl-BE" i="1" dirty="0" err="1"/>
              <a:t>Bivariate</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655405" y="6405562"/>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0219414" y="3642913"/>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9546023" y="3365100"/>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7054276" y="609138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112</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7054276" y="683044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9966107" y="7977962"/>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5</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0790814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C2DC487-4209-4347-948A-EAC5B2735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882" y="3106013"/>
            <a:ext cx="8637960" cy="2424091"/>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Spearman rangcorrelatietoets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113</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2" name="Picture 1">
            <a:extLst>
              <a:ext uri="{FF2B5EF4-FFF2-40B4-BE49-F238E27FC236}">
                <a16:creationId xmlns:a16="http://schemas.microsoft.com/office/drawing/2014/main" id="{EC4DE09A-E72C-445B-A80C-566A8506E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7737" y="5451109"/>
            <a:ext cx="9291028" cy="3450953"/>
          </a:xfrm>
          <a:prstGeom prst="rect">
            <a:avLst/>
          </a:prstGeom>
        </p:spPr>
      </p:pic>
      <p:sp>
        <p:nvSpPr>
          <p:cNvPr id="8" name="Ovaal 12">
            <a:extLst>
              <a:ext uri="{FF2B5EF4-FFF2-40B4-BE49-F238E27FC236}">
                <a16:creationId xmlns:a16="http://schemas.microsoft.com/office/drawing/2014/main" id="{DF235BE9-808B-48E6-8626-AC9C16C49464}"/>
              </a:ext>
            </a:extLst>
          </p:cNvPr>
          <p:cNvSpPr/>
          <p:nvPr/>
        </p:nvSpPr>
        <p:spPr>
          <a:xfrm>
            <a:off x="13800221" y="7678292"/>
            <a:ext cx="1167064" cy="842213"/>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8160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Kendall’s</a:t>
            </a:r>
            <a:r>
              <a:rPr lang="nl-BE" dirty="0"/>
              <a:t> </a:t>
            </a:r>
            <a:r>
              <a:rPr lang="nl-BE" dirty="0" err="1"/>
              <a:t>tau</a:t>
            </a:r>
            <a:r>
              <a:rPr lang="nl-BE" dirty="0"/>
              <a:t>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 </a:t>
            </a:r>
          </a:p>
          <a:p>
            <a:pPr lvl="2"/>
            <a:r>
              <a:rPr lang="nl-BE" dirty="0"/>
              <a:t>Want slechts één rangcorrelatietoets uitgevoerd</a:t>
            </a:r>
          </a:p>
          <a:p>
            <a:pPr lvl="2"/>
            <a:r>
              <a:rPr lang="nl-BE" dirty="0"/>
              <a:t>Geen </a:t>
            </a:r>
            <a:r>
              <a:rPr lang="nl-BE" i="1" dirty="0"/>
              <a:t>M </a:t>
            </a:r>
            <a:r>
              <a:rPr lang="nl-BE" dirty="0"/>
              <a:t>en </a:t>
            </a:r>
            <a:r>
              <a:rPr lang="nl-BE" i="1" dirty="0"/>
              <a:t>SD </a:t>
            </a:r>
            <a:r>
              <a:rPr lang="nl-BE" dirty="0"/>
              <a:t>vermelden</a:t>
            </a:r>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114</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8" name="Content Placeholder 7">
            <a:extLst>
              <a:ext uri="{FF2B5EF4-FFF2-40B4-BE49-F238E27FC236}">
                <a16:creationId xmlns:a16="http://schemas.microsoft.com/office/drawing/2014/main" id="{83AE9573-6061-4822-A830-2A1B90A78D0F}"/>
              </a:ext>
            </a:extLst>
          </p:cNvPr>
          <p:cNvPicPr>
            <a:picLocks noGrp="1" noChangeAspect="1"/>
          </p:cNvPicPr>
          <p:nvPr>
            <p:ph idx="13"/>
          </p:nvPr>
        </p:nvPicPr>
        <p:blipFill>
          <a:blip r:embed="rId2" cstate="print">
            <a:extLst>
              <a:ext uri="{28A0092B-C50C-407E-A947-70E740481C1C}">
                <a14:useLocalDpi xmlns:a14="http://schemas.microsoft.com/office/drawing/2010/main" val="0"/>
              </a:ext>
            </a:extLst>
          </a:blip>
          <a:stretch>
            <a:fillRect/>
          </a:stretch>
        </p:blipFill>
        <p:spPr>
          <a:xfrm>
            <a:off x="11157270" y="1608015"/>
            <a:ext cx="6181405" cy="3477043"/>
          </a:xfrm>
        </p:spPr>
      </p:pic>
      <p:pic>
        <p:nvPicPr>
          <p:cNvPr id="2" name="Picture 1">
            <a:extLst>
              <a:ext uri="{FF2B5EF4-FFF2-40B4-BE49-F238E27FC236}">
                <a16:creationId xmlns:a16="http://schemas.microsoft.com/office/drawing/2014/main" id="{0C3AC25D-B87D-4C1D-BCC2-E6300324D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50" y="5222833"/>
            <a:ext cx="14221573" cy="2676385"/>
          </a:xfrm>
          <a:prstGeom prst="rect">
            <a:avLst/>
          </a:prstGeom>
        </p:spPr>
      </p:pic>
      <p:pic>
        <p:nvPicPr>
          <p:cNvPr id="7" name="Afbeelding 6">
            <a:extLst>
              <a:ext uri="{FF2B5EF4-FFF2-40B4-BE49-F238E27FC236}">
                <a16:creationId xmlns:a16="http://schemas.microsoft.com/office/drawing/2014/main" id="{EFDA4EC3-4D37-4E5A-BB01-7597EE43DA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1377" y="2255642"/>
            <a:ext cx="246706" cy="246706"/>
          </a:xfrm>
          <a:prstGeom prst="rect">
            <a:avLst/>
          </a:prstGeom>
        </p:spPr>
      </p:pic>
      <p:pic>
        <p:nvPicPr>
          <p:cNvPr id="9" name="Afbeelding 8">
            <a:extLst>
              <a:ext uri="{FF2B5EF4-FFF2-40B4-BE49-F238E27FC236}">
                <a16:creationId xmlns:a16="http://schemas.microsoft.com/office/drawing/2014/main" id="{B2253D4B-5037-4EC1-92B5-8149A93626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82075" y="2238075"/>
            <a:ext cx="449302" cy="449302"/>
          </a:xfrm>
          <a:prstGeom prst="rect">
            <a:avLst/>
          </a:prstGeom>
        </p:spPr>
      </p:pic>
      <p:pic>
        <p:nvPicPr>
          <p:cNvPr id="10" name="Afbeelding 9">
            <a:extLst>
              <a:ext uri="{FF2B5EF4-FFF2-40B4-BE49-F238E27FC236}">
                <a16:creationId xmlns:a16="http://schemas.microsoft.com/office/drawing/2014/main" id="{9B225F8F-7BAC-4A4E-BFD7-CE1CA59BB0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31814" y="1678498"/>
            <a:ext cx="584202" cy="584202"/>
          </a:xfrm>
          <a:prstGeom prst="rect">
            <a:avLst/>
          </a:prstGeom>
        </p:spPr>
      </p:pic>
    </p:spTree>
    <p:extLst>
      <p:ext uri="{BB962C8B-B14F-4D97-AF65-F5344CB8AC3E}">
        <p14:creationId xmlns:p14="http://schemas.microsoft.com/office/powerpoint/2010/main" val="16686034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2E733-6DED-DF92-669B-C2A8B1B1F983}"/>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FFBCC513-764F-71B0-D78A-909BAB34EBBE}"/>
              </a:ext>
            </a:extLst>
          </p:cNvPr>
          <p:cNvSpPr>
            <a:spLocks noGrp="1"/>
          </p:cNvSpPr>
          <p:nvPr>
            <p:ph idx="1"/>
          </p:nvPr>
        </p:nvSpPr>
        <p:spPr/>
        <p:txBody>
          <a:bodyPr/>
          <a:lstStyle/>
          <a:p>
            <a:r>
              <a:rPr lang="nl-NL" b="1" dirty="0"/>
              <a:t>Het niet-parametrische equivalent van </a:t>
            </a:r>
            <a:r>
              <a:rPr lang="nl-NL" b="1" dirty="0" err="1"/>
              <a:t>Pearson’s</a:t>
            </a:r>
            <a:r>
              <a:rPr lang="nl-NL" b="1" dirty="0"/>
              <a:t> </a:t>
            </a:r>
            <a:r>
              <a:rPr lang="nl-NL" b="1" i="1" dirty="0"/>
              <a:t>r</a:t>
            </a:r>
            <a:r>
              <a:rPr lang="nl-NL" b="1" dirty="0"/>
              <a:t> is </a:t>
            </a:r>
            <a:r>
              <a:rPr lang="nl-NL" b="1" dirty="0" err="1"/>
              <a:t>Spearman’s</a:t>
            </a:r>
            <a:r>
              <a:rPr lang="nl-NL" b="1" dirty="0"/>
              <a:t> </a:t>
            </a:r>
            <a:r>
              <a:rPr lang="nl-NL" b="1" dirty="0" err="1"/>
              <a:t>rho</a:t>
            </a:r>
            <a:r>
              <a:rPr lang="nl-NL" b="1" dirty="0"/>
              <a:t>. Deze uitspraak is…</a:t>
            </a:r>
          </a:p>
          <a:p>
            <a:endParaRPr lang="nl-NL" dirty="0"/>
          </a:p>
          <a:p>
            <a:r>
              <a:rPr lang="nl-NL" dirty="0"/>
              <a:t>A. … fout.</a:t>
            </a:r>
          </a:p>
          <a:p>
            <a:r>
              <a:rPr lang="nl-NL" dirty="0"/>
              <a:t>B. … juist.</a:t>
            </a:r>
          </a:p>
        </p:txBody>
      </p:sp>
      <p:sp>
        <p:nvSpPr>
          <p:cNvPr id="4" name="Tijdelijke aanduiding voor dianummer 3">
            <a:extLst>
              <a:ext uri="{FF2B5EF4-FFF2-40B4-BE49-F238E27FC236}">
                <a16:creationId xmlns:a16="http://schemas.microsoft.com/office/drawing/2014/main" id="{E3140097-D0C6-DCC3-B336-C50F773696E1}"/>
              </a:ext>
            </a:extLst>
          </p:cNvPr>
          <p:cNvSpPr>
            <a:spLocks noGrp="1"/>
          </p:cNvSpPr>
          <p:nvPr>
            <p:ph type="sldNum" sz="quarter" idx="12"/>
          </p:nvPr>
        </p:nvSpPr>
        <p:spPr/>
        <p:txBody>
          <a:bodyPr/>
          <a:lstStyle/>
          <a:p>
            <a:fld id="{7AE184E0-0BD4-4705-A12B-9B71DDE63301}" type="slidenum">
              <a:rPr lang="en-GB" noProof="0" smtClean="0"/>
              <a:t>115</a:t>
            </a:fld>
            <a:endParaRPr lang="en-GB" noProof="0" dirty="0"/>
          </a:p>
        </p:txBody>
      </p:sp>
      <p:sp>
        <p:nvSpPr>
          <p:cNvPr id="5" name="Tijdelijke aanduiding voor inhoud 4">
            <a:extLst>
              <a:ext uri="{FF2B5EF4-FFF2-40B4-BE49-F238E27FC236}">
                <a16:creationId xmlns:a16="http://schemas.microsoft.com/office/drawing/2014/main" id="{9DE34C0D-A954-F977-F0D9-24DBF79CF96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8368947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A2E733-6DED-DF92-669B-C2A8B1B1F983}"/>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FFBCC513-764F-71B0-D78A-909BAB34EBBE}"/>
              </a:ext>
            </a:extLst>
          </p:cNvPr>
          <p:cNvSpPr>
            <a:spLocks noGrp="1"/>
          </p:cNvSpPr>
          <p:nvPr>
            <p:ph idx="1"/>
          </p:nvPr>
        </p:nvSpPr>
        <p:spPr/>
        <p:txBody>
          <a:bodyPr/>
          <a:lstStyle/>
          <a:p>
            <a:r>
              <a:rPr lang="nl-NL" b="1" dirty="0"/>
              <a:t>Het niet-parametrische equivalent van </a:t>
            </a:r>
            <a:r>
              <a:rPr lang="nl-NL" b="1" dirty="0" err="1"/>
              <a:t>Pearson’s</a:t>
            </a:r>
            <a:r>
              <a:rPr lang="nl-NL" b="1" dirty="0"/>
              <a:t> </a:t>
            </a:r>
            <a:r>
              <a:rPr lang="nl-NL" b="1" i="1" dirty="0"/>
              <a:t>r</a:t>
            </a:r>
            <a:r>
              <a:rPr lang="nl-NL" b="1" dirty="0"/>
              <a:t> is </a:t>
            </a:r>
            <a:r>
              <a:rPr lang="nl-NL" b="1" dirty="0" err="1"/>
              <a:t>Spearman’s</a:t>
            </a:r>
            <a:r>
              <a:rPr lang="nl-NL" b="1" dirty="0"/>
              <a:t> </a:t>
            </a:r>
            <a:r>
              <a:rPr lang="nl-NL" b="1" dirty="0" err="1"/>
              <a:t>rho</a:t>
            </a:r>
            <a:r>
              <a:rPr lang="nl-NL" b="1" dirty="0"/>
              <a:t>. Deze uitspraak is…</a:t>
            </a:r>
          </a:p>
          <a:p>
            <a:endParaRPr lang="nl-NL" b="1" dirty="0"/>
          </a:p>
          <a:p>
            <a:r>
              <a:rPr lang="nl-NL" dirty="0"/>
              <a:t>A. … fout.</a:t>
            </a:r>
          </a:p>
          <a:p>
            <a:r>
              <a:rPr lang="nl-NL" dirty="0">
                <a:highlight>
                  <a:srgbClr val="FFFF00"/>
                </a:highlight>
              </a:rPr>
              <a:t>B. … juist.</a:t>
            </a:r>
          </a:p>
        </p:txBody>
      </p:sp>
      <p:sp>
        <p:nvSpPr>
          <p:cNvPr id="4" name="Tijdelijke aanduiding voor dianummer 3">
            <a:extLst>
              <a:ext uri="{FF2B5EF4-FFF2-40B4-BE49-F238E27FC236}">
                <a16:creationId xmlns:a16="http://schemas.microsoft.com/office/drawing/2014/main" id="{E3140097-D0C6-DCC3-B336-C50F773696E1}"/>
              </a:ext>
            </a:extLst>
          </p:cNvPr>
          <p:cNvSpPr>
            <a:spLocks noGrp="1"/>
          </p:cNvSpPr>
          <p:nvPr>
            <p:ph type="sldNum" sz="quarter" idx="12"/>
          </p:nvPr>
        </p:nvSpPr>
        <p:spPr/>
        <p:txBody>
          <a:bodyPr/>
          <a:lstStyle/>
          <a:p>
            <a:fld id="{7AE184E0-0BD4-4705-A12B-9B71DDE63301}" type="slidenum">
              <a:rPr lang="en-GB" noProof="0" smtClean="0"/>
              <a:t>116</a:t>
            </a:fld>
            <a:endParaRPr lang="en-GB" noProof="0" dirty="0"/>
          </a:p>
        </p:txBody>
      </p:sp>
      <p:sp>
        <p:nvSpPr>
          <p:cNvPr id="5" name="Tijdelijke aanduiding voor inhoud 4">
            <a:extLst>
              <a:ext uri="{FF2B5EF4-FFF2-40B4-BE49-F238E27FC236}">
                <a16:creationId xmlns:a16="http://schemas.microsoft.com/office/drawing/2014/main" id="{9DE34C0D-A954-F977-F0D9-24DBF79CF96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5207241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07AAE5-ED09-01C1-701B-092FC256B35E}"/>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5D8D7E4C-A070-772D-F3E2-433700D445E6}"/>
              </a:ext>
            </a:extLst>
          </p:cNvPr>
          <p:cNvSpPr>
            <a:spLocks noGrp="1"/>
          </p:cNvSpPr>
          <p:nvPr>
            <p:ph idx="1"/>
          </p:nvPr>
        </p:nvSpPr>
        <p:spPr/>
        <p:txBody>
          <a:bodyPr/>
          <a:lstStyle/>
          <a:p>
            <a:r>
              <a:rPr lang="nl-NL" b="1" dirty="0"/>
              <a:t>Om de samenhang te bestuderen tussen ‘</a:t>
            </a:r>
            <a:r>
              <a:rPr lang="nl-NL" b="1" i="1" dirty="0"/>
              <a:t>leeftijd van Vlamingen</a:t>
            </a:r>
            <a:r>
              <a:rPr lang="nl-NL" b="1" dirty="0"/>
              <a:t>’ en ‘</a:t>
            </a:r>
            <a:r>
              <a:rPr lang="nl-NL" b="1" i="1" dirty="0"/>
              <a:t>al dan niet kaal zijn</a:t>
            </a:r>
            <a:r>
              <a:rPr lang="nl-NL" b="1" dirty="0"/>
              <a:t>’ bereken ik </a:t>
            </a:r>
            <a:r>
              <a:rPr lang="nl-NL" b="1" dirty="0" err="1"/>
              <a:t>Pearson’s</a:t>
            </a:r>
            <a:r>
              <a:rPr lang="nl-NL" b="1" dirty="0"/>
              <a:t> </a:t>
            </a:r>
            <a:r>
              <a:rPr lang="nl-NL" b="1" i="1" dirty="0"/>
              <a:t>r</a:t>
            </a:r>
            <a:r>
              <a:rPr lang="nl-NL" b="1" dirty="0"/>
              <a:t>. Deze uitspraak is…</a:t>
            </a:r>
          </a:p>
          <a:p>
            <a:endParaRPr lang="nl-NL" b="1" dirty="0"/>
          </a:p>
          <a:p>
            <a:r>
              <a:rPr lang="nl-NL" dirty="0"/>
              <a:t>A. … juist.</a:t>
            </a:r>
          </a:p>
          <a:p>
            <a:r>
              <a:rPr lang="nl-NL" dirty="0"/>
              <a:t>B. … fout.</a:t>
            </a:r>
          </a:p>
        </p:txBody>
      </p:sp>
      <p:sp>
        <p:nvSpPr>
          <p:cNvPr id="4" name="Tijdelijke aanduiding voor dianummer 3">
            <a:extLst>
              <a:ext uri="{FF2B5EF4-FFF2-40B4-BE49-F238E27FC236}">
                <a16:creationId xmlns:a16="http://schemas.microsoft.com/office/drawing/2014/main" id="{70C40CB3-9632-2A70-7CCC-9FD4970DF017}"/>
              </a:ext>
            </a:extLst>
          </p:cNvPr>
          <p:cNvSpPr>
            <a:spLocks noGrp="1"/>
          </p:cNvSpPr>
          <p:nvPr>
            <p:ph type="sldNum" sz="quarter" idx="12"/>
          </p:nvPr>
        </p:nvSpPr>
        <p:spPr/>
        <p:txBody>
          <a:bodyPr/>
          <a:lstStyle/>
          <a:p>
            <a:fld id="{7AE184E0-0BD4-4705-A12B-9B71DDE63301}" type="slidenum">
              <a:rPr lang="en-GB" noProof="0" smtClean="0"/>
              <a:t>117</a:t>
            </a:fld>
            <a:endParaRPr lang="en-GB" noProof="0" dirty="0"/>
          </a:p>
        </p:txBody>
      </p:sp>
      <p:sp>
        <p:nvSpPr>
          <p:cNvPr id="5" name="Tijdelijke aanduiding voor inhoud 4">
            <a:extLst>
              <a:ext uri="{FF2B5EF4-FFF2-40B4-BE49-F238E27FC236}">
                <a16:creationId xmlns:a16="http://schemas.microsoft.com/office/drawing/2014/main" id="{13A3B9BA-4B17-CA78-2757-2AAFB977F6C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5448438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07AAE5-ED09-01C1-701B-092FC256B35E}"/>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5D8D7E4C-A070-772D-F3E2-433700D445E6}"/>
              </a:ext>
            </a:extLst>
          </p:cNvPr>
          <p:cNvSpPr>
            <a:spLocks noGrp="1"/>
          </p:cNvSpPr>
          <p:nvPr>
            <p:ph idx="1"/>
          </p:nvPr>
        </p:nvSpPr>
        <p:spPr/>
        <p:txBody>
          <a:bodyPr/>
          <a:lstStyle/>
          <a:p>
            <a:r>
              <a:rPr lang="nl-NL" b="1" dirty="0"/>
              <a:t>Om de samenhang te bestuderen tussen ‘</a:t>
            </a:r>
            <a:r>
              <a:rPr lang="nl-NL" b="1" i="1" dirty="0"/>
              <a:t>leeftijd van Vlamingen</a:t>
            </a:r>
            <a:r>
              <a:rPr lang="nl-NL" b="1" dirty="0"/>
              <a:t>’ en ‘</a:t>
            </a:r>
            <a:r>
              <a:rPr lang="nl-NL" b="1" i="1" dirty="0"/>
              <a:t>al dan niet kaal zijn</a:t>
            </a:r>
            <a:r>
              <a:rPr lang="nl-NL" b="1" dirty="0"/>
              <a:t>’ bereken ik </a:t>
            </a:r>
            <a:r>
              <a:rPr lang="nl-NL" b="1" dirty="0" err="1"/>
              <a:t>Pearson’s</a:t>
            </a:r>
            <a:r>
              <a:rPr lang="nl-NL" b="1" dirty="0"/>
              <a:t> </a:t>
            </a:r>
            <a:r>
              <a:rPr lang="nl-NL" b="1" i="1" dirty="0"/>
              <a:t>r</a:t>
            </a:r>
            <a:r>
              <a:rPr lang="nl-NL" b="1" dirty="0"/>
              <a:t>. Deze uitspraak is…</a:t>
            </a:r>
          </a:p>
          <a:p>
            <a:endParaRPr lang="nl-NL" b="1" dirty="0"/>
          </a:p>
          <a:p>
            <a:r>
              <a:rPr lang="nl-NL" dirty="0"/>
              <a:t>A. … juist.</a:t>
            </a:r>
          </a:p>
          <a:p>
            <a:r>
              <a:rPr lang="nl-NL" dirty="0">
                <a:highlight>
                  <a:srgbClr val="FFFF00"/>
                </a:highlight>
              </a:rPr>
              <a:t>B. … fout.</a:t>
            </a:r>
          </a:p>
          <a:p>
            <a:endParaRPr lang="nl-NL" dirty="0">
              <a:highlight>
                <a:srgbClr val="FFFF00"/>
              </a:highlight>
            </a:endParaRPr>
          </a:p>
          <a:p>
            <a:endParaRPr lang="nl-NL" dirty="0">
              <a:highlight>
                <a:srgbClr val="FFFF00"/>
              </a:highlight>
            </a:endParaRPr>
          </a:p>
        </p:txBody>
      </p:sp>
      <p:sp>
        <p:nvSpPr>
          <p:cNvPr id="4" name="Tijdelijke aanduiding voor dianummer 3">
            <a:extLst>
              <a:ext uri="{FF2B5EF4-FFF2-40B4-BE49-F238E27FC236}">
                <a16:creationId xmlns:a16="http://schemas.microsoft.com/office/drawing/2014/main" id="{70C40CB3-9632-2A70-7CCC-9FD4970DF017}"/>
              </a:ext>
            </a:extLst>
          </p:cNvPr>
          <p:cNvSpPr>
            <a:spLocks noGrp="1"/>
          </p:cNvSpPr>
          <p:nvPr>
            <p:ph type="sldNum" sz="quarter" idx="12"/>
          </p:nvPr>
        </p:nvSpPr>
        <p:spPr/>
        <p:txBody>
          <a:bodyPr/>
          <a:lstStyle/>
          <a:p>
            <a:fld id="{7AE184E0-0BD4-4705-A12B-9B71DDE63301}" type="slidenum">
              <a:rPr lang="en-GB" noProof="0" smtClean="0"/>
              <a:t>118</a:t>
            </a:fld>
            <a:endParaRPr lang="en-GB" noProof="0" dirty="0"/>
          </a:p>
        </p:txBody>
      </p:sp>
      <p:sp>
        <p:nvSpPr>
          <p:cNvPr id="5" name="Tijdelijke aanduiding voor inhoud 4">
            <a:extLst>
              <a:ext uri="{FF2B5EF4-FFF2-40B4-BE49-F238E27FC236}">
                <a16:creationId xmlns:a16="http://schemas.microsoft.com/office/drawing/2014/main" id="{13A3B9BA-4B17-CA78-2757-2AAFB977F6C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546739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80127-8419-9DF5-AB0F-3D9C7A09E77C}"/>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C216828D-3783-E4FD-AE7D-F31E0544CA4E}"/>
              </a:ext>
            </a:extLst>
          </p:cNvPr>
          <p:cNvSpPr>
            <a:spLocks noGrp="1"/>
          </p:cNvSpPr>
          <p:nvPr>
            <p:ph idx="1"/>
          </p:nvPr>
        </p:nvSpPr>
        <p:spPr/>
        <p:txBody>
          <a:bodyPr/>
          <a:lstStyle/>
          <a:p>
            <a:r>
              <a:rPr lang="nl-NL" b="1" dirty="0"/>
              <a:t>De partiële correlatiecoëfficiënt meet de mate van lineaire relatie tussen twee variabelen, waarbij de invloed van een derde variabele statistisch wordt gecontroleerd. Het stelt onderzoekers in staat om de relatie tussen twee variabelen te beoordelen terwijl de gedeelde variantie met een derde variabele wordt uitgesloten.</a:t>
            </a:r>
          </a:p>
          <a:p>
            <a:endParaRPr lang="nl-NL" dirty="0"/>
          </a:p>
          <a:p>
            <a:endParaRPr lang="nl-NL" dirty="0"/>
          </a:p>
          <a:p>
            <a:r>
              <a:rPr lang="nl-NL" dirty="0"/>
              <a:t>A. Deze uitspraak is fout.</a:t>
            </a:r>
          </a:p>
          <a:p>
            <a:r>
              <a:rPr lang="nl-NL" dirty="0"/>
              <a:t>B. Deze uitspraak is juist.</a:t>
            </a:r>
          </a:p>
        </p:txBody>
      </p:sp>
      <p:sp>
        <p:nvSpPr>
          <p:cNvPr id="4" name="Tijdelijke aanduiding voor dianummer 3">
            <a:extLst>
              <a:ext uri="{FF2B5EF4-FFF2-40B4-BE49-F238E27FC236}">
                <a16:creationId xmlns:a16="http://schemas.microsoft.com/office/drawing/2014/main" id="{2033E6AB-4F42-A91E-A867-B461CB782A26}"/>
              </a:ext>
            </a:extLst>
          </p:cNvPr>
          <p:cNvSpPr>
            <a:spLocks noGrp="1"/>
          </p:cNvSpPr>
          <p:nvPr>
            <p:ph type="sldNum" sz="quarter" idx="12"/>
          </p:nvPr>
        </p:nvSpPr>
        <p:spPr/>
        <p:txBody>
          <a:bodyPr/>
          <a:lstStyle/>
          <a:p>
            <a:fld id="{7AE184E0-0BD4-4705-A12B-9B71DDE63301}" type="slidenum">
              <a:rPr lang="en-GB" noProof="0" smtClean="0"/>
              <a:t>119</a:t>
            </a:fld>
            <a:endParaRPr lang="en-GB" noProof="0" dirty="0"/>
          </a:p>
        </p:txBody>
      </p:sp>
      <p:sp>
        <p:nvSpPr>
          <p:cNvPr id="5" name="Tijdelijke aanduiding voor inhoud 4">
            <a:extLst>
              <a:ext uri="{FF2B5EF4-FFF2-40B4-BE49-F238E27FC236}">
                <a16:creationId xmlns:a16="http://schemas.microsoft.com/office/drawing/2014/main" id="{D86C85CF-4610-3C19-4A2A-7B62A9C7FC0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1154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De F-ratio in de </a:t>
            </a:r>
            <a:r>
              <a:rPr lang="nl-NL" b="1" dirty="0" err="1"/>
              <a:t>one</a:t>
            </a:r>
            <a:r>
              <a:rPr lang="nl-NL" b="1" dirty="0"/>
              <a:t>-way independent ANOVA is het resultaat van…</a:t>
            </a:r>
          </a:p>
          <a:p>
            <a:endParaRPr lang="nl-NL" b="1" dirty="0"/>
          </a:p>
          <a:p>
            <a:r>
              <a:rPr lang="nl-NL" dirty="0"/>
              <a:t>A. … </a:t>
            </a:r>
            <a:r>
              <a:rPr lang="nl-NL" dirty="0" err="1"/>
              <a:t>binnengroepsvariantie</a:t>
            </a:r>
            <a:r>
              <a:rPr lang="nl-NL" dirty="0"/>
              <a:t>/tussengroepsvariantie.</a:t>
            </a:r>
          </a:p>
          <a:p>
            <a:r>
              <a:rPr lang="nl-NL" dirty="0">
                <a:highlight>
                  <a:srgbClr val="FFFF00"/>
                </a:highlight>
              </a:rPr>
              <a:t>B. … tussengroepsvariantie/</a:t>
            </a:r>
            <a:r>
              <a:rPr lang="nl-NL" dirty="0" err="1">
                <a:highlight>
                  <a:srgbClr val="FFFF00"/>
                </a:highlight>
              </a:rPr>
              <a:t>binnengroepsvariantie</a:t>
            </a:r>
            <a:r>
              <a:rPr lang="nl-NL" dirty="0">
                <a:highlight>
                  <a:srgbClr val="FFFF00"/>
                </a:highlight>
              </a:rPr>
              <a:t>.</a:t>
            </a:r>
          </a:p>
          <a:p>
            <a:r>
              <a:rPr lang="nl-NL" dirty="0"/>
              <a:t>C. … tussengroepsvariantie x </a:t>
            </a:r>
            <a:r>
              <a:rPr lang="nl-NL" dirty="0" err="1"/>
              <a:t>binnengroepsvariantie</a:t>
            </a:r>
            <a:r>
              <a:rPr lang="nl-NL" dirty="0"/>
              <a:t>.</a:t>
            </a:r>
          </a:p>
          <a:p>
            <a:r>
              <a:rPr lang="nl-NL" dirty="0"/>
              <a:t>D. … tussengroepsvariantie + </a:t>
            </a:r>
            <a:r>
              <a:rPr lang="nl-NL" dirty="0" err="1"/>
              <a:t>binnengroepsvariantie</a:t>
            </a:r>
            <a:r>
              <a:rPr lang="nl-NL" dirty="0"/>
              <a:t>.</a:t>
            </a:r>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250218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80127-8419-9DF5-AB0F-3D9C7A09E77C}"/>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C216828D-3783-E4FD-AE7D-F31E0544CA4E}"/>
              </a:ext>
            </a:extLst>
          </p:cNvPr>
          <p:cNvSpPr>
            <a:spLocks noGrp="1"/>
          </p:cNvSpPr>
          <p:nvPr>
            <p:ph idx="1"/>
          </p:nvPr>
        </p:nvSpPr>
        <p:spPr/>
        <p:txBody>
          <a:bodyPr/>
          <a:lstStyle/>
          <a:p>
            <a:r>
              <a:rPr lang="nl-NL" b="1" dirty="0"/>
              <a:t>De partiële correlatiecoëfficiënt meet de mate van lineaire relatie tussen twee variabelen, waarbij de invloed van een derde variabele statistisch wordt gecontroleerd. Het stelt onderzoekers in staat om de relatie tussen twee variabelen te beoordelen terwijl de gedeelde variantie met een derde variabele wordt uitgesloten.</a:t>
            </a:r>
          </a:p>
          <a:p>
            <a:endParaRPr lang="nl-NL" dirty="0"/>
          </a:p>
          <a:p>
            <a:endParaRPr lang="nl-NL" dirty="0"/>
          </a:p>
          <a:p>
            <a:r>
              <a:rPr lang="nl-NL" dirty="0"/>
              <a:t>A. Deze uitspraak is fout.</a:t>
            </a:r>
          </a:p>
          <a:p>
            <a:r>
              <a:rPr lang="nl-NL" dirty="0">
                <a:highlight>
                  <a:srgbClr val="FFFF00"/>
                </a:highlight>
              </a:rPr>
              <a:t>B. Deze uitspraak is juist.</a:t>
            </a:r>
          </a:p>
        </p:txBody>
      </p:sp>
      <p:sp>
        <p:nvSpPr>
          <p:cNvPr id="4" name="Tijdelijke aanduiding voor dianummer 3">
            <a:extLst>
              <a:ext uri="{FF2B5EF4-FFF2-40B4-BE49-F238E27FC236}">
                <a16:creationId xmlns:a16="http://schemas.microsoft.com/office/drawing/2014/main" id="{2033E6AB-4F42-A91E-A867-B461CB782A26}"/>
              </a:ext>
            </a:extLst>
          </p:cNvPr>
          <p:cNvSpPr>
            <a:spLocks noGrp="1"/>
          </p:cNvSpPr>
          <p:nvPr>
            <p:ph type="sldNum" sz="quarter" idx="12"/>
          </p:nvPr>
        </p:nvSpPr>
        <p:spPr/>
        <p:txBody>
          <a:bodyPr/>
          <a:lstStyle/>
          <a:p>
            <a:fld id="{7AE184E0-0BD4-4705-A12B-9B71DDE63301}" type="slidenum">
              <a:rPr lang="en-GB" noProof="0" smtClean="0"/>
              <a:t>120</a:t>
            </a:fld>
            <a:endParaRPr lang="en-GB" noProof="0" dirty="0"/>
          </a:p>
        </p:txBody>
      </p:sp>
      <p:sp>
        <p:nvSpPr>
          <p:cNvPr id="5" name="Tijdelijke aanduiding voor inhoud 4">
            <a:extLst>
              <a:ext uri="{FF2B5EF4-FFF2-40B4-BE49-F238E27FC236}">
                <a16:creationId xmlns:a16="http://schemas.microsoft.com/office/drawing/2014/main" id="{D86C85CF-4610-3C19-4A2A-7B62A9C7FC0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955652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5364A-3175-229D-4BB2-885C10F34E59}"/>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1BC81111-3A63-DE4D-D0E7-734F5B3E7F64}"/>
              </a:ext>
            </a:extLst>
          </p:cNvPr>
          <p:cNvSpPr>
            <a:spLocks noGrp="1"/>
          </p:cNvSpPr>
          <p:nvPr>
            <p:ph idx="1"/>
          </p:nvPr>
        </p:nvSpPr>
        <p:spPr/>
        <p:txBody>
          <a:bodyPr/>
          <a:lstStyle/>
          <a:p>
            <a:r>
              <a:rPr lang="nl-NL" b="1" dirty="0"/>
              <a:t>Een partiële correlatiecoëfficiënt is altijd kleiner dan de correlatiecoëfficiënt tussen dezelfde twee variabelen zonder rekening te houden met de derde variabele.</a:t>
            </a:r>
          </a:p>
          <a:p>
            <a:endParaRPr lang="nl-NL" dirty="0"/>
          </a:p>
          <a:p>
            <a:r>
              <a:rPr lang="nl-NL" dirty="0"/>
              <a:t>A. Deze uitspraak is juist.</a:t>
            </a:r>
          </a:p>
          <a:p>
            <a:r>
              <a:rPr lang="nl-NL" dirty="0"/>
              <a:t>B. Deze uitspraak is niet juist.</a:t>
            </a:r>
          </a:p>
        </p:txBody>
      </p:sp>
      <p:sp>
        <p:nvSpPr>
          <p:cNvPr id="4" name="Tijdelijke aanduiding voor dianummer 3">
            <a:extLst>
              <a:ext uri="{FF2B5EF4-FFF2-40B4-BE49-F238E27FC236}">
                <a16:creationId xmlns:a16="http://schemas.microsoft.com/office/drawing/2014/main" id="{D7CD5D76-E812-FD9B-29B8-4A2B0FF6504E}"/>
              </a:ext>
            </a:extLst>
          </p:cNvPr>
          <p:cNvSpPr>
            <a:spLocks noGrp="1"/>
          </p:cNvSpPr>
          <p:nvPr>
            <p:ph type="sldNum" sz="quarter" idx="12"/>
          </p:nvPr>
        </p:nvSpPr>
        <p:spPr/>
        <p:txBody>
          <a:bodyPr/>
          <a:lstStyle/>
          <a:p>
            <a:fld id="{7AE184E0-0BD4-4705-A12B-9B71DDE63301}" type="slidenum">
              <a:rPr lang="en-GB" noProof="0" smtClean="0"/>
              <a:t>121</a:t>
            </a:fld>
            <a:endParaRPr lang="en-GB" noProof="0" dirty="0"/>
          </a:p>
        </p:txBody>
      </p:sp>
      <p:sp>
        <p:nvSpPr>
          <p:cNvPr id="5" name="Tijdelijke aanduiding voor inhoud 4">
            <a:extLst>
              <a:ext uri="{FF2B5EF4-FFF2-40B4-BE49-F238E27FC236}">
                <a16:creationId xmlns:a16="http://schemas.microsoft.com/office/drawing/2014/main" id="{85F5F4DD-37AA-1CEA-664B-D2B0C13598A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1046392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5364A-3175-229D-4BB2-885C10F34E59}"/>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1BC81111-3A63-DE4D-D0E7-734F5B3E7F64}"/>
              </a:ext>
            </a:extLst>
          </p:cNvPr>
          <p:cNvSpPr>
            <a:spLocks noGrp="1"/>
          </p:cNvSpPr>
          <p:nvPr>
            <p:ph idx="1"/>
          </p:nvPr>
        </p:nvSpPr>
        <p:spPr/>
        <p:txBody>
          <a:bodyPr/>
          <a:lstStyle/>
          <a:p>
            <a:r>
              <a:rPr lang="nl-NL" b="1" dirty="0"/>
              <a:t>Een partiële correlatiecoëfficiënt is altijd kleiner dan de correlatiecoëfficiënt tussen dezelfde twee variabelen zonder rekening te houden met de derde variabele.</a:t>
            </a:r>
          </a:p>
          <a:p>
            <a:endParaRPr lang="nl-NL" dirty="0"/>
          </a:p>
          <a:p>
            <a:r>
              <a:rPr lang="nl-NL" dirty="0"/>
              <a:t>A. Deze uitspraak is juist.</a:t>
            </a:r>
          </a:p>
          <a:p>
            <a:r>
              <a:rPr lang="nl-NL" dirty="0">
                <a:highlight>
                  <a:srgbClr val="FFFF00"/>
                </a:highlight>
              </a:rPr>
              <a:t>B. Deze uitspraak is niet juist.</a:t>
            </a:r>
          </a:p>
          <a:p>
            <a:endParaRPr lang="nl-NL" dirty="0">
              <a:highlight>
                <a:srgbClr val="FFFF00"/>
              </a:highlight>
            </a:endParaRPr>
          </a:p>
          <a:p>
            <a:r>
              <a:rPr lang="nl-NL" b="1" dirty="0">
                <a:solidFill>
                  <a:srgbClr val="C00000"/>
                </a:solidFill>
              </a:rPr>
              <a:t>Deze uitspraak is niet juist. </a:t>
            </a:r>
            <a:r>
              <a:rPr lang="nl-NL" dirty="0">
                <a:solidFill>
                  <a:srgbClr val="C00000"/>
                </a:solidFill>
              </a:rPr>
              <a:t>De grootte van de partiële correlatiecoëfficiënt hangt af van de specifieke relatie tussen de variabelen en de variabele(n) waarvoor wordt gecontroleerd. Het is niet altijd zo dat de partiële correlatiecoëfficiënt kleiner is dan de correlatiecoëfficiënt zonder controlevariabele. Dit kan variëren naargelang de onderliggende relaties tussen de variabelen.</a:t>
            </a:r>
            <a:endParaRPr lang="nl-NL" dirty="0">
              <a:solidFill>
                <a:srgbClr val="C00000"/>
              </a:solidFill>
              <a:highlight>
                <a:srgbClr val="FFFF00"/>
              </a:highlight>
            </a:endParaRPr>
          </a:p>
        </p:txBody>
      </p:sp>
      <p:sp>
        <p:nvSpPr>
          <p:cNvPr id="4" name="Tijdelijke aanduiding voor dianummer 3">
            <a:extLst>
              <a:ext uri="{FF2B5EF4-FFF2-40B4-BE49-F238E27FC236}">
                <a16:creationId xmlns:a16="http://schemas.microsoft.com/office/drawing/2014/main" id="{D7CD5D76-E812-FD9B-29B8-4A2B0FF6504E}"/>
              </a:ext>
            </a:extLst>
          </p:cNvPr>
          <p:cNvSpPr>
            <a:spLocks noGrp="1"/>
          </p:cNvSpPr>
          <p:nvPr>
            <p:ph type="sldNum" sz="quarter" idx="12"/>
          </p:nvPr>
        </p:nvSpPr>
        <p:spPr/>
        <p:txBody>
          <a:bodyPr/>
          <a:lstStyle/>
          <a:p>
            <a:fld id="{7AE184E0-0BD4-4705-A12B-9B71DDE63301}" type="slidenum">
              <a:rPr lang="en-GB" noProof="0" smtClean="0"/>
              <a:t>122</a:t>
            </a:fld>
            <a:endParaRPr lang="en-GB" noProof="0" dirty="0"/>
          </a:p>
        </p:txBody>
      </p:sp>
      <p:sp>
        <p:nvSpPr>
          <p:cNvPr id="5" name="Tijdelijke aanduiding voor inhoud 4">
            <a:extLst>
              <a:ext uri="{FF2B5EF4-FFF2-40B4-BE49-F238E27FC236}">
                <a16:creationId xmlns:a16="http://schemas.microsoft.com/office/drawing/2014/main" id="{85F5F4DD-37AA-1CEA-664B-D2B0C13598A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4558464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b="1" dirty="0">
                <a:solidFill>
                  <a:srgbClr val="C00000"/>
                </a:solidFill>
              </a:rPr>
              <a:t>12.7 Oefeningen: handboek en QR code</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123</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95697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Werkcollege 5</a:t>
            </a:r>
          </a:p>
        </p:txBody>
      </p:sp>
      <p:sp>
        <p:nvSpPr>
          <p:cNvPr id="3" name="Tijdelijke aanduiding voor inhoud 2"/>
          <p:cNvSpPr>
            <a:spLocks noGrp="1"/>
          </p:cNvSpPr>
          <p:nvPr>
            <p:ph idx="1"/>
          </p:nvPr>
        </p:nvSpPr>
        <p:spPr/>
        <p:txBody>
          <a:bodyPr/>
          <a:lstStyle/>
          <a:p>
            <a:r>
              <a:rPr lang="nl-BE" b="1" dirty="0">
                <a:solidFill>
                  <a:srgbClr val="7030A0"/>
                </a:solidFill>
                <a:highlight>
                  <a:srgbClr val="FFFF00"/>
                </a:highlight>
              </a:rPr>
              <a:t>Hoofdstuk 13: Lineaire regressieanalyse</a:t>
            </a:r>
          </a:p>
          <a:p>
            <a:r>
              <a:rPr lang="nl-BE" b="1" dirty="0">
                <a:solidFill>
                  <a:srgbClr val="7030A0"/>
                </a:solidFill>
                <a:highlight>
                  <a:srgbClr val="FFFF00"/>
                </a:highlight>
              </a:rPr>
              <a:t>Extra: Factoranalyse (niet in handboek, hoofdstuk wordt apart bezorgd)</a:t>
            </a:r>
          </a:p>
          <a:p>
            <a:endParaRPr lang="nl-BE" dirty="0"/>
          </a:p>
          <a:p>
            <a:r>
              <a:rPr lang="nl-BE" dirty="0"/>
              <a:t>TIP1: hoofdstukken handboek voor het werkcollege reeds doornemen = sneller onder de knie</a:t>
            </a:r>
          </a:p>
          <a:p>
            <a:r>
              <a:rPr lang="nl-BE" dirty="0"/>
              <a:t>TIP2: stel vragen tijdens het werkcollege en in het discussieforum op </a:t>
            </a:r>
            <a:r>
              <a:rPr lang="nl-BE" dirty="0" err="1"/>
              <a:t>Ufora</a:t>
            </a:r>
            <a:r>
              <a:rPr lang="nl-BE" dirty="0"/>
              <a:t>!</a:t>
            </a:r>
          </a:p>
          <a:p>
            <a:r>
              <a:rPr lang="nl-BE" dirty="0"/>
              <a:t>TIP3: maak de oefeningen in het handboek</a:t>
            </a:r>
          </a:p>
        </p:txBody>
      </p:sp>
      <p:sp>
        <p:nvSpPr>
          <p:cNvPr id="4" name="Tijdelijke aanduiding voor dianummer 3"/>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124</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p:cNvSpPr>
            <a:spLocks noGrp="1"/>
          </p:cNvSpPr>
          <p:nvPr>
            <p:ph idx="13"/>
          </p:nvPr>
        </p:nvSpPr>
        <p:spPr/>
        <p:txBody>
          <a:bodyPr/>
          <a:lstStyle/>
          <a:p>
            <a:endParaRPr lang="nl-BE"/>
          </a:p>
        </p:txBody>
      </p:sp>
      <p:pic>
        <p:nvPicPr>
          <p:cNvPr id="6" name="Afbeelding 5"/>
          <p:cNvPicPr>
            <a:picLocks noChangeAspect="1"/>
          </p:cNvPicPr>
          <p:nvPr/>
        </p:nvPicPr>
        <p:blipFill>
          <a:blip r:embed="rId2"/>
          <a:stretch>
            <a:fillRect/>
          </a:stretch>
        </p:blipFill>
        <p:spPr>
          <a:xfrm>
            <a:off x="6987806" y="6288487"/>
            <a:ext cx="3363062" cy="2780819"/>
          </a:xfrm>
          <a:prstGeom prst="rect">
            <a:avLst/>
          </a:prstGeom>
        </p:spPr>
      </p:pic>
    </p:spTree>
    <p:extLst>
      <p:ext uri="{BB962C8B-B14F-4D97-AF65-F5344CB8AC3E}">
        <p14:creationId xmlns:p14="http://schemas.microsoft.com/office/powerpoint/2010/main" val="143675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Veronderstel dat we twee studies uitvoeren waarin we het effect toetsen van variabele X op variabele Y. </a:t>
            </a:r>
          </a:p>
          <a:p>
            <a:pPr marL="86400" indent="0">
              <a:buNone/>
            </a:pPr>
            <a:r>
              <a:rPr lang="nl-NL" b="1" dirty="0"/>
              <a:t>Aan studie A nemen 1000 respondenten deel en bekomen we een </a:t>
            </a:r>
            <a:r>
              <a:rPr lang="nl-NL" b="1" i="1" dirty="0"/>
              <a:t>p</a:t>
            </a:r>
            <a:r>
              <a:rPr lang="nl-NL" b="1" dirty="0"/>
              <a:t>-waarde van 0.01. Aan studie B nemen 20 respondenten deel en bekomen we een </a:t>
            </a:r>
            <a:r>
              <a:rPr lang="nl-NL" b="1" i="1" dirty="0"/>
              <a:t>p</a:t>
            </a:r>
            <a:r>
              <a:rPr lang="nl-NL" b="1" dirty="0"/>
              <a:t>-waarde van 0.05. In welke van deze twee studies is het effect het grootst?</a:t>
            </a:r>
          </a:p>
          <a:p>
            <a:pPr marL="86400" indent="0">
              <a:buNone/>
            </a:pPr>
            <a:endParaRPr lang="nl-NL" dirty="0"/>
          </a:p>
          <a:p>
            <a:pPr marL="600750" indent="-514350">
              <a:buAutoNum type="alphaUcPeriod"/>
            </a:pPr>
            <a:r>
              <a:rPr lang="nl-NL" dirty="0"/>
              <a:t>Studie A.</a:t>
            </a:r>
          </a:p>
          <a:p>
            <a:pPr marL="600750" indent="-514350">
              <a:buAutoNum type="alphaUcPeriod"/>
            </a:pPr>
            <a:r>
              <a:rPr lang="nl-NL" dirty="0"/>
              <a:t>Studie B.</a:t>
            </a:r>
          </a:p>
          <a:p>
            <a:pPr marL="600750" indent="-514350">
              <a:buAutoNum type="alphaUcPeriod"/>
            </a:pPr>
            <a:r>
              <a:rPr lang="nl-NL" dirty="0"/>
              <a:t>Het effect is in beide studies hetzelfde.</a:t>
            </a:r>
          </a:p>
          <a:p>
            <a:pPr marL="600750" indent="-514350">
              <a:buAutoNum type="alphaUcPeriod"/>
            </a:pPr>
            <a:r>
              <a:rPr lang="nl-NL" dirty="0"/>
              <a:t>We kunnen deze vraag op basis van de gegeven informatie niet beantwoorden.</a:t>
            </a:r>
          </a:p>
          <a:p>
            <a:endParaRPr lang="nl-NL" dirty="0"/>
          </a:p>
          <a:p>
            <a:endParaRPr lang="nl-NL" dirty="0"/>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95403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Veronderstel dat we twee studies uitvoeren waarin we het effect toetsen van variabele X op variabele Y. </a:t>
            </a:r>
          </a:p>
          <a:p>
            <a:pPr marL="86400" indent="0">
              <a:buNone/>
            </a:pPr>
            <a:r>
              <a:rPr lang="nl-NL" b="1" dirty="0"/>
              <a:t>Aan studie A nemen 1000 respondenten deel en bekomen we een p-waarde van 0.01. Aan studie B nemen 20 respondenten deel en bekomen we een p-waarde van 0.05. In welke van deze twee studies is het effect het grootst?</a:t>
            </a:r>
          </a:p>
          <a:p>
            <a:pPr marL="86400" indent="0">
              <a:buNone/>
            </a:pPr>
            <a:endParaRPr lang="nl-NL" dirty="0"/>
          </a:p>
          <a:p>
            <a:pPr marL="600750" indent="-514350">
              <a:buAutoNum type="alphaUcPeriod"/>
            </a:pPr>
            <a:r>
              <a:rPr lang="nl-NL" dirty="0"/>
              <a:t>Studie A</a:t>
            </a:r>
          </a:p>
          <a:p>
            <a:pPr marL="600750" indent="-514350">
              <a:buAutoNum type="alphaUcPeriod"/>
            </a:pPr>
            <a:r>
              <a:rPr lang="nl-NL" dirty="0"/>
              <a:t>Studie B</a:t>
            </a:r>
          </a:p>
          <a:p>
            <a:pPr marL="600750" indent="-514350">
              <a:buAutoNum type="alphaUcPeriod"/>
            </a:pPr>
            <a:r>
              <a:rPr lang="nl-NL" dirty="0"/>
              <a:t>Het effect is in beide studies hetzelfde.</a:t>
            </a:r>
          </a:p>
          <a:p>
            <a:pPr marL="600750" indent="-514350">
              <a:buAutoNum type="alphaUcPeriod"/>
            </a:pPr>
            <a:r>
              <a:rPr lang="nl-NL" dirty="0">
                <a:highlight>
                  <a:srgbClr val="FFFF00"/>
                </a:highlight>
              </a:rPr>
              <a:t>We kunnen deze vraag op basis van de gegeven informatie niet beantwoorden.</a:t>
            </a:r>
          </a:p>
          <a:p>
            <a:endParaRPr lang="nl-NL" dirty="0"/>
          </a:p>
          <a:p>
            <a:endParaRPr lang="nl-NL" dirty="0"/>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5496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b="1" dirty="0">
                <a:solidFill>
                  <a:srgbClr val="C00000"/>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5136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p:txBody>
          <a:bodyPr>
            <a:normAutofit/>
          </a:bodyPr>
          <a:lstStyle/>
          <a:p>
            <a:pPr marL="86400" indent="0">
              <a:buNone/>
            </a:pPr>
            <a:r>
              <a:rPr lang="nl-BE" b="1" dirty="0"/>
              <a:t>Tot nu toe:</a:t>
            </a:r>
          </a:p>
          <a:p>
            <a:r>
              <a:rPr lang="nl-BE" b="1" dirty="0">
                <a:solidFill>
                  <a:srgbClr val="C00000"/>
                </a:solidFill>
              </a:rPr>
              <a:t>Numerieke maten binnen </a:t>
            </a:r>
            <a:r>
              <a:rPr lang="nl-BE" b="1" dirty="0" err="1">
                <a:solidFill>
                  <a:srgbClr val="C00000"/>
                </a:solidFill>
              </a:rPr>
              <a:t>univariate</a:t>
            </a:r>
            <a:r>
              <a:rPr lang="nl-BE" b="1" dirty="0">
                <a:solidFill>
                  <a:srgbClr val="C00000"/>
                </a:solidFill>
              </a:rPr>
              <a:t> statistiek</a:t>
            </a:r>
          </a:p>
          <a:p>
            <a:pPr lvl="1"/>
            <a:r>
              <a:rPr lang="nl-BE" dirty="0"/>
              <a:t>Samenvattend kenmerk van gedrag van </a:t>
            </a:r>
            <a:r>
              <a:rPr lang="nl-BE" b="1" dirty="0"/>
              <a:t>één variabele </a:t>
            </a:r>
            <a:r>
              <a:rPr lang="nl-BE" dirty="0"/>
              <a:t>binnen steekproef</a:t>
            </a:r>
          </a:p>
          <a:p>
            <a:pPr lvl="1"/>
            <a:r>
              <a:rPr lang="nl-BE" b="1" dirty="0" err="1">
                <a:solidFill>
                  <a:srgbClr val="002060"/>
                </a:solidFill>
              </a:rPr>
              <a:t>Centraliteitsmaten</a:t>
            </a:r>
            <a:r>
              <a:rPr lang="nl-BE" b="1" dirty="0">
                <a:solidFill>
                  <a:srgbClr val="002060"/>
                </a:solidFill>
              </a:rPr>
              <a:t>, spreidingsmaten en maten van vorm</a:t>
            </a:r>
          </a:p>
          <a:p>
            <a:endParaRPr lang="nl-BE" b="1" dirty="0">
              <a:solidFill>
                <a:srgbClr val="002060"/>
              </a:solidFill>
            </a:endParaRPr>
          </a:p>
          <a:p>
            <a:endParaRPr lang="nl-BE" b="1" dirty="0"/>
          </a:p>
          <a:p>
            <a:pPr lvl="1"/>
            <a:endParaRPr lang="nl-BE" dirty="0"/>
          </a:p>
          <a:p>
            <a:pPr marL="86400" indent="0">
              <a:buNone/>
            </a:pPr>
            <a:endParaRPr lang="nl-BE" b="1" dirty="0"/>
          </a:p>
        </p:txBody>
      </p:sp>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6" name="Tijdelijke aanduiding voor inhoud 5">
            <a:extLst>
              <a:ext uri="{FF2B5EF4-FFF2-40B4-BE49-F238E27FC236}">
                <a16:creationId xmlns:a16="http://schemas.microsoft.com/office/drawing/2014/main" id="{A2987B71-2BDD-4742-8E61-1BFEDD9BA27B}"/>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D417D12D-3B78-45F4-90AA-0869D58436FB}"/>
              </a:ext>
            </a:extLst>
          </p:cNvPr>
          <p:cNvPicPr>
            <a:picLocks noChangeAspect="1"/>
          </p:cNvPicPr>
          <p:nvPr/>
        </p:nvPicPr>
        <p:blipFill>
          <a:blip r:embed="rId3"/>
          <a:stretch>
            <a:fillRect/>
          </a:stretch>
        </p:blipFill>
        <p:spPr>
          <a:xfrm>
            <a:off x="2185878" y="4536836"/>
            <a:ext cx="12966917" cy="3975259"/>
          </a:xfrm>
          <a:prstGeom prst="rect">
            <a:avLst/>
          </a:prstGeom>
        </p:spPr>
      </p:pic>
    </p:spTree>
    <p:extLst>
      <p:ext uri="{BB962C8B-B14F-4D97-AF65-F5344CB8AC3E}">
        <p14:creationId xmlns:p14="http://schemas.microsoft.com/office/powerpoint/2010/main" val="357504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H12: Maten van samenhang of associatiematen</a:t>
            </a:r>
          </a:p>
          <a:p>
            <a:r>
              <a:rPr lang="nl-BE" dirty="0"/>
              <a:t>Vierde type numerieke maat, </a:t>
            </a:r>
            <a:r>
              <a:rPr lang="nl-BE" b="1" dirty="0"/>
              <a:t>binnen multivariate statistiek</a:t>
            </a:r>
          </a:p>
          <a:p>
            <a:r>
              <a:rPr lang="nl-BE" b="1" dirty="0">
                <a:solidFill>
                  <a:srgbClr val="C00000"/>
                </a:solidFill>
              </a:rPr>
              <a:t>Correlatiecoëfficiënt</a:t>
            </a:r>
          </a:p>
          <a:p>
            <a:pPr lvl="1"/>
            <a:r>
              <a:rPr lang="nl-BE" dirty="0"/>
              <a:t>Meest gebruikte maat van samenhang</a:t>
            </a:r>
          </a:p>
          <a:p>
            <a:pPr lvl="1"/>
            <a:r>
              <a:rPr lang="nl-BE" dirty="0"/>
              <a:t>Samenhang of associatie tussen twee variabelen:</a:t>
            </a:r>
          </a:p>
          <a:p>
            <a:pPr lvl="2"/>
            <a:r>
              <a:rPr lang="nl-BE" dirty="0"/>
              <a:t>In welke mate sprake van </a:t>
            </a:r>
            <a:r>
              <a:rPr lang="nl-BE" b="1" dirty="0">
                <a:solidFill>
                  <a:srgbClr val="C00000"/>
                </a:solidFill>
              </a:rPr>
              <a:t>lineair verband</a:t>
            </a:r>
            <a:r>
              <a:rPr lang="nl-BE" b="1" dirty="0"/>
              <a:t>?</a:t>
            </a:r>
          </a:p>
          <a:p>
            <a:pPr lvl="1"/>
            <a:r>
              <a:rPr lang="nl-BE" dirty="0"/>
              <a:t>Twee doeleinden:</a:t>
            </a:r>
          </a:p>
          <a:p>
            <a:pPr lvl="2"/>
            <a:r>
              <a:rPr lang="nl-BE" b="1" dirty="0"/>
              <a:t>Descriptief</a:t>
            </a:r>
            <a:r>
              <a:rPr lang="nl-BE" dirty="0"/>
              <a:t>: beschrijft band tussen twee metrische (of ordinale) variabelen</a:t>
            </a:r>
          </a:p>
          <a:p>
            <a:pPr lvl="3"/>
            <a:r>
              <a:rPr lang="nl-BE" dirty="0"/>
              <a:t>Binnen steekproef</a:t>
            </a:r>
          </a:p>
          <a:p>
            <a:pPr lvl="2"/>
            <a:r>
              <a:rPr lang="nl-BE" b="1" dirty="0" err="1"/>
              <a:t>Inferentieel</a:t>
            </a:r>
            <a:r>
              <a:rPr lang="nl-BE" dirty="0"/>
              <a:t>: gebruikt om te toetsen of die band significant is</a:t>
            </a:r>
          </a:p>
          <a:p>
            <a:pPr lvl="3"/>
            <a:r>
              <a:rPr lang="nl-BE" dirty="0"/>
              <a:t>Veralgemenen naar de populatie</a:t>
            </a:r>
          </a:p>
          <a:p>
            <a:pPr marL="1821150" lvl="2" indent="-514350">
              <a:buFont typeface="+mj-lt"/>
              <a:buAutoNum type="arabicPeriod"/>
            </a:pPr>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spTree>
    <p:extLst>
      <p:ext uri="{BB962C8B-B14F-4D97-AF65-F5344CB8AC3E}">
        <p14:creationId xmlns:p14="http://schemas.microsoft.com/office/powerpoint/2010/main" val="136625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7030A0"/>
                </a:solidFill>
              </a:rPr>
              <a:t>4 verschillende correlatietoetsen:</a:t>
            </a:r>
          </a:p>
          <a:p>
            <a:pPr marL="86400" indent="0">
              <a:buNone/>
            </a:pPr>
            <a:endParaRPr lang="nl-BE" b="1" dirty="0"/>
          </a:p>
          <a:p>
            <a:pPr marL="1234350" lvl="1" indent="-514350">
              <a:buFont typeface="+mj-lt"/>
              <a:buAutoNum type="arabicPeriod"/>
            </a:pPr>
            <a:r>
              <a:rPr lang="nl-BE" b="1" dirty="0">
                <a:solidFill>
                  <a:srgbClr val="C00000"/>
                </a:solidFill>
              </a:rPr>
              <a:t>Pearson correlatietoets</a:t>
            </a:r>
          </a:p>
          <a:p>
            <a:pPr lvl="2"/>
            <a:r>
              <a:rPr lang="nl-BE" dirty="0"/>
              <a:t>Parametrische toets</a:t>
            </a:r>
          </a:p>
          <a:p>
            <a:pPr lvl="2"/>
            <a:r>
              <a:rPr lang="nl-BE" dirty="0"/>
              <a:t>Toetst lineair verband tussen twee metrische variabelen</a:t>
            </a:r>
          </a:p>
          <a:p>
            <a:pPr marL="1234350" lvl="1" indent="-514350">
              <a:buFont typeface="+mj-lt"/>
              <a:buAutoNum type="arabicPeriod"/>
            </a:pPr>
            <a:r>
              <a:rPr lang="nl-BE" b="1" dirty="0"/>
              <a:t>Partiële correlatietoets</a:t>
            </a:r>
          </a:p>
          <a:p>
            <a:pPr lvl="2"/>
            <a:r>
              <a:rPr lang="nl-BE" dirty="0"/>
              <a:t>Pearson correlatietoets, gecontroleerd voor één of meerdere covariaten</a:t>
            </a:r>
          </a:p>
          <a:p>
            <a:pPr marL="1234350" lvl="1" indent="-514350">
              <a:buFont typeface="+mj-lt"/>
              <a:buAutoNum type="arabicPeriod"/>
            </a:pPr>
            <a:r>
              <a:rPr lang="nl-BE" b="1" dirty="0"/>
              <a:t>Spearman rangcorrelatietoets</a:t>
            </a:r>
          </a:p>
          <a:p>
            <a:pPr lvl="2"/>
            <a:r>
              <a:rPr lang="nl-BE" dirty="0"/>
              <a:t>Non-parametrisch alternatief voor Pearson correlatietoets</a:t>
            </a:r>
          </a:p>
          <a:p>
            <a:pPr marL="1234350" lvl="1" indent="-514350">
              <a:buFont typeface="+mj-lt"/>
              <a:buAutoNum type="arabicPeriod"/>
            </a:pPr>
            <a:r>
              <a:rPr lang="nl-BE" b="1" dirty="0" err="1"/>
              <a:t>Kendall’s</a:t>
            </a:r>
            <a:r>
              <a:rPr lang="nl-BE" b="1" dirty="0"/>
              <a:t> </a:t>
            </a:r>
            <a:r>
              <a:rPr lang="nl-BE" b="1" dirty="0" err="1"/>
              <a:t>tau</a:t>
            </a:r>
            <a:r>
              <a:rPr lang="nl-BE" b="1" dirty="0"/>
              <a:t> correlatietoets</a:t>
            </a:r>
          </a:p>
          <a:p>
            <a:pPr lvl="2"/>
            <a:r>
              <a:rPr lang="nl-BE" dirty="0"/>
              <a:t>Alternatieve toets voor Spearman rangcorrelatietoets</a:t>
            </a:r>
          </a:p>
          <a:p>
            <a:pPr lvl="2"/>
            <a:r>
              <a:rPr lang="nl-BE" dirty="0"/>
              <a:t>Bij zeer kleine steekproeven</a:t>
            </a:r>
          </a:p>
          <a:p>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Tree>
    <p:extLst>
      <p:ext uri="{BB962C8B-B14F-4D97-AF65-F5344CB8AC3E}">
        <p14:creationId xmlns:p14="http://schemas.microsoft.com/office/powerpoint/2010/main" val="122692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t>4 verschillende correlatietoetsen:</a:t>
            </a:r>
          </a:p>
          <a:p>
            <a:pPr marL="86400" indent="0">
              <a:buNone/>
            </a:pPr>
            <a:endParaRPr lang="nl-BE" b="1" dirty="0"/>
          </a:p>
          <a:p>
            <a:pPr marL="1234350" lvl="1" indent="-514350">
              <a:buFont typeface="+mj-lt"/>
              <a:buAutoNum type="arabicPeriod"/>
            </a:pPr>
            <a:r>
              <a:rPr lang="nl-BE" b="1" dirty="0">
                <a:solidFill>
                  <a:srgbClr val="002060"/>
                </a:solidFill>
              </a:rPr>
              <a:t>Pearson correlatietoets</a:t>
            </a:r>
          </a:p>
          <a:p>
            <a:pPr lvl="2"/>
            <a:r>
              <a:rPr lang="nl-BE" dirty="0"/>
              <a:t>Parametrische toets</a:t>
            </a:r>
          </a:p>
          <a:p>
            <a:pPr lvl="2"/>
            <a:r>
              <a:rPr lang="nl-BE" dirty="0"/>
              <a:t>Toetst lineair verband tussen twee metrische variabelen</a:t>
            </a:r>
          </a:p>
          <a:p>
            <a:pPr marL="1234350" lvl="1" indent="-514350">
              <a:buFont typeface="+mj-lt"/>
              <a:buAutoNum type="arabicPeriod"/>
            </a:pPr>
            <a:r>
              <a:rPr lang="nl-BE" b="1" dirty="0">
                <a:solidFill>
                  <a:srgbClr val="C00000"/>
                </a:solidFill>
              </a:rPr>
              <a:t>Partiële correlatietoets</a:t>
            </a:r>
          </a:p>
          <a:p>
            <a:pPr lvl="2"/>
            <a:r>
              <a:rPr lang="nl-BE" dirty="0"/>
              <a:t>Pearson correlatietoets, gecontroleerd voor één of meerdere covariaten</a:t>
            </a:r>
          </a:p>
          <a:p>
            <a:pPr marL="1234350" lvl="1" indent="-514350">
              <a:buFont typeface="+mj-lt"/>
              <a:buAutoNum type="arabicPeriod"/>
            </a:pPr>
            <a:r>
              <a:rPr lang="nl-BE" b="1" dirty="0"/>
              <a:t>Spearman rangcorrelatietoets</a:t>
            </a:r>
          </a:p>
          <a:p>
            <a:pPr lvl="2"/>
            <a:r>
              <a:rPr lang="nl-BE" dirty="0"/>
              <a:t>Non-parametrisch alternatief voor Pearson correlatietoets</a:t>
            </a:r>
          </a:p>
          <a:p>
            <a:pPr marL="1234350" lvl="1" indent="-514350">
              <a:buFont typeface="+mj-lt"/>
              <a:buAutoNum type="arabicPeriod"/>
            </a:pPr>
            <a:r>
              <a:rPr lang="nl-BE" b="1" dirty="0" err="1"/>
              <a:t>Kendall’s</a:t>
            </a:r>
            <a:r>
              <a:rPr lang="nl-BE" b="1" dirty="0"/>
              <a:t> </a:t>
            </a:r>
            <a:r>
              <a:rPr lang="nl-BE" b="1" dirty="0" err="1"/>
              <a:t>tau</a:t>
            </a:r>
            <a:r>
              <a:rPr lang="nl-BE" b="1" dirty="0"/>
              <a:t> correlatietoets</a:t>
            </a:r>
          </a:p>
          <a:p>
            <a:pPr lvl="2"/>
            <a:r>
              <a:rPr lang="nl-BE" dirty="0"/>
              <a:t>Alternatieve toets voor Spearman rangcorrelatietoets</a:t>
            </a:r>
          </a:p>
          <a:p>
            <a:pPr lvl="2"/>
            <a:r>
              <a:rPr lang="nl-BE" dirty="0"/>
              <a:t>Bij zeer kleine steekproeven</a:t>
            </a:r>
          </a:p>
          <a:p>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spTree>
    <p:extLst>
      <p:ext uri="{BB962C8B-B14F-4D97-AF65-F5344CB8AC3E}">
        <p14:creationId xmlns:p14="http://schemas.microsoft.com/office/powerpoint/2010/main" val="52157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2"/>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3"/>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1152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t>4 verschillende correlatietoetsen:</a:t>
            </a:r>
          </a:p>
          <a:p>
            <a:pPr marL="86400" indent="0">
              <a:buNone/>
            </a:pPr>
            <a:endParaRPr lang="nl-BE" b="1" dirty="0"/>
          </a:p>
          <a:p>
            <a:pPr marL="1234350" lvl="1" indent="-514350">
              <a:buFont typeface="+mj-lt"/>
              <a:buAutoNum type="arabicPeriod"/>
            </a:pPr>
            <a:r>
              <a:rPr lang="nl-BE" b="1" dirty="0">
                <a:solidFill>
                  <a:srgbClr val="002060"/>
                </a:solidFill>
              </a:rPr>
              <a:t>Pearson correlatietoets</a:t>
            </a:r>
          </a:p>
          <a:p>
            <a:pPr lvl="2"/>
            <a:r>
              <a:rPr lang="nl-BE" dirty="0"/>
              <a:t>Parametrische toets</a:t>
            </a:r>
          </a:p>
          <a:p>
            <a:pPr lvl="2"/>
            <a:r>
              <a:rPr lang="nl-BE" dirty="0"/>
              <a:t>Toetst lineair verband tussen twee metrische variabelen</a:t>
            </a:r>
          </a:p>
          <a:p>
            <a:pPr marL="1234350" lvl="1" indent="-514350">
              <a:buFont typeface="+mj-lt"/>
              <a:buAutoNum type="arabicPeriod"/>
            </a:pPr>
            <a:r>
              <a:rPr lang="nl-BE" b="1" dirty="0"/>
              <a:t>Partiële correlatietoets</a:t>
            </a:r>
          </a:p>
          <a:p>
            <a:pPr lvl="2"/>
            <a:r>
              <a:rPr lang="nl-BE" dirty="0"/>
              <a:t>Pearson correlatietoets, gecontroleerd voor één of meerdere covariaten</a:t>
            </a:r>
          </a:p>
          <a:p>
            <a:pPr marL="1234350" lvl="1" indent="-514350">
              <a:buFont typeface="+mj-lt"/>
              <a:buAutoNum type="arabicPeriod"/>
            </a:pPr>
            <a:r>
              <a:rPr lang="nl-BE" b="1" dirty="0">
                <a:solidFill>
                  <a:srgbClr val="C00000"/>
                </a:solidFill>
              </a:rPr>
              <a:t>Spearman rangcorrelatietoets</a:t>
            </a:r>
          </a:p>
          <a:p>
            <a:pPr lvl="2"/>
            <a:r>
              <a:rPr lang="nl-BE" dirty="0"/>
              <a:t>Non-parametrisch alternatief voor Pearson correlatietoets</a:t>
            </a:r>
          </a:p>
          <a:p>
            <a:pPr marL="1234350" lvl="1" indent="-514350">
              <a:buFont typeface="+mj-lt"/>
              <a:buAutoNum type="arabicPeriod"/>
            </a:pPr>
            <a:r>
              <a:rPr lang="nl-BE" b="1" dirty="0" err="1"/>
              <a:t>Kendall’s</a:t>
            </a:r>
            <a:r>
              <a:rPr lang="nl-BE" b="1" dirty="0"/>
              <a:t> </a:t>
            </a:r>
            <a:r>
              <a:rPr lang="nl-BE" b="1" dirty="0" err="1"/>
              <a:t>tau</a:t>
            </a:r>
            <a:r>
              <a:rPr lang="nl-BE" b="1" dirty="0"/>
              <a:t> correlatietoets</a:t>
            </a:r>
          </a:p>
          <a:p>
            <a:pPr lvl="2"/>
            <a:r>
              <a:rPr lang="nl-BE" dirty="0"/>
              <a:t>Alternatieve toets voor Spearman rangcorrelatietoets</a:t>
            </a:r>
          </a:p>
          <a:p>
            <a:pPr lvl="2"/>
            <a:r>
              <a:rPr lang="nl-BE" dirty="0"/>
              <a:t>Bij zeer kleine steekproeven</a:t>
            </a:r>
          </a:p>
          <a:p>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Tree>
    <p:extLst>
      <p:ext uri="{BB962C8B-B14F-4D97-AF65-F5344CB8AC3E}">
        <p14:creationId xmlns:p14="http://schemas.microsoft.com/office/powerpoint/2010/main" val="1392122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a:t>4 verschillende correlatietoetsen:</a:t>
            </a:r>
          </a:p>
          <a:p>
            <a:pPr marL="86400" indent="0">
              <a:buNone/>
            </a:pPr>
            <a:endParaRPr lang="nl-BE" b="1" dirty="0"/>
          </a:p>
          <a:p>
            <a:pPr marL="1234350" lvl="1" indent="-514350">
              <a:buFont typeface="+mj-lt"/>
              <a:buAutoNum type="arabicPeriod"/>
            </a:pPr>
            <a:r>
              <a:rPr lang="nl-BE" b="1" dirty="0">
                <a:solidFill>
                  <a:srgbClr val="002060"/>
                </a:solidFill>
              </a:rPr>
              <a:t>Pearson correlatietoets</a:t>
            </a:r>
          </a:p>
          <a:p>
            <a:pPr lvl="2"/>
            <a:r>
              <a:rPr lang="nl-BE" dirty="0"/>
              <a:t>Parametrische toets</a:t>
            </a:r>
          </a:p>
          <a:p>
            <a:pPr lvl="2"/>
            <a:r>
              <a:rPr lang="nl-BE" dirty="0"/>
              <a:t>Toetst lineair verband tussen twee metrische variabelen</a:t>
            </a:r>
          </a:p>
          <a:p>
            <a:pPr marL="1234350" lvl="1" indent="-514350">
              <a:buFont typeface="+mj-lt"/>
              <a:buAutoNum type="arabicPeriod"/>
            </a:pPr>
            <a:r>
              <a:rPr lang="nl-BE" b="1" dirty="0"/>
              <a:t>Partiële correlatietoets</a:t>
            </a:r>
          </a:p>
          <a:p>
            <a:pPr lvl="2"/>
            <a:r>
              <a:rPr lang="nl-BE" dirty="0"/>
              <a:t>Pearson correlatietoets, gecontroleerd voor één of meerdere covariaten</a:t>
            </a:r>
          </a:p>
          <a:p>
            <a:pPr marL="1234350" lvl="1" indent="-514350">
              <a:buFont typeface="+mj-lt"/>
              <a:buAutoNum type="arabicPeriod"/>
            </a:pPr>
            <a:r>
              <a:rPr lang="nl-BE" b="1" dirty="0"/>
              <a:t>Spearman rangcorrelatietoets</a:t>
            </a:r>
          </a:p>
          <a:p>
            <a:pPr lvl="2"/>
            <a:r>
              <a:rPr lang="nl-BE" dirty="0"/>
              <a:t>Non-parametrisch alternatief voor Pearson correlatietoets</a:t>
            </a:r>
          </a:p>
          <a:p>
            <a:pPr marL="1234350" lvl="1" indent="-514350">
              <a:buFont typeface="+mj-lt"/>
              <a:buAutoNum type="arabicPeriod"/>
            </a:pPr>
            <a:r>
              <a:rPr lang="nl-BE" b="1" dirty="0" err="1">
                <a:solidFill>
                  <a:srgbClr val="C00000"/>
                </a:solidFill>
              </a:rPr>
              <a:t>Kendall’s</a:t>
            </a:r>
            <a:r>
              <a:rPr lang="nl-BE" b="1" dirty="0">
                <a:solidFill>
                  <a:srgbClr val="C00000"/>
                </a:solidFill>
              </a:rPr>
              <a:t> </a:t>
            </a:r>
            <a:r>
              <a:rPr lang="nl-BE" b="1" dirty="0" err="1">
                <a:solidFill>
                  <a:srgbClr val="C00000"/>
                </a:solidFill>
              </a:rPr>
              <a:t>tau</a:t>
            </a:r>
            <a:r>
              <a:rPr lang="nl-BE" b="1" dirty="0">
                <a:solidFill>
                  <a:srgbClr val="C00000"/>
                </a:solidFill>
              </a:rPr>
              <a:t> correlatietoets</a:t>
            </a:r>
          </a:p>
          <a:p>
            <a:pPr lvl="2"/>
            <a:r>
              <a:rPr lang="nl-BE" dirty="0"/>
              <a:t>Alternatieve toets voor Spearman rangcorrelatietoets</a:t>
            </a:r>
          </a:p>
          <a:p>
            <a:pPr lvl="2"/>
            <a:r>
              <a:rPr lang="nl-BE" dirty="0"/>
              <a:t>Bij zeer kleine steekproeven</a:t>
            </a:r>
          </a:p>
          <a:p>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Tree>
    <p:extLst>
      <p:ext uri="{BB962C8B-B14F-4D97-AF65-F5344CB8AC3E}">
        <p14:creationId xmlns:p14="http://schemas.microsoft.com/office/powerpoint/2010/main" val="132867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b="1" dirty="0">
                <a:solidFill>
                  <a:srgbClr val="C00000"/>
                </a:solidFill>
              </a:rPr>
              <a:t>12.2 Correlatie: lineair verband tussen twee variabelen</a:t>
            </a:r>
          </a:p>
          <a:p>
            <a:pPr lvl="1"/>
            <a:r>
              <a:rPr lang="nl-BE" b="1" dirty="0">
                <a:solidFill>
                  <a:srgbClr val="C00000"/>
                </a:solidFill>
              </a:rPr>
              <a:t>Correlatie versus causaliteit</a:t>
            </a:r>
          </a:p>
          <a:p>
            <a:pPr lvl="1"/>
            <a:r>
              <a:rPr lang="nl-BE" dirty="0">
                <a:solidFill>
                  <a:srgbClr val="5D9CC7"/>
                </a:solidFill>
              </a:rPr>
              <a:t>Scatterplots en correlatiecoëfficiënten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28449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Correlatie versus causaliteit</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normAutofit/>
          </a:bodyPr>
          <a:lstStyle/>
          <a:p>
            <a:pPr marL="86400" indent="0">
              <a:buNone/>
            </a:pPr>
            <a:r>
              <a:rPr lang="nl-BE" b="1" dirty="0">
                <a:solidFill>
                  <a:srgbClr val="C00000"/>
                </a:solidFill>
              </a:rPr>
              <a:t>Stel: sterke correlatie tussen depressie en angstgevoelens</a:t>
            </a:r>
          </a:p>
          <a:p>
            <a:r>
              <a:rPr lang="nl-BE" dirty="0"/>
              <a:t>Eerste conclusie vaak:</a:t>
            </a:r>
          </a:p>
          <a:p>
            <a:pPr lvl="1"/>
            <a:r>
              <a:rPr lang="nl-BE" dirty="0">
                <a:sym typeface="Wingdings" panose="05000000000000000000" pitchFamily="2" charset="2"/>
              </a:rPr>
              <a:t>Iemand is depressief  </a:t>
            </a:r>
            <a:r>
              <a:rPr lang="nl-BE" dirty="0"/>
              <a:t>vaak ook angstgevoelens</a:t>
            </a:r>
          </a:p>
          <a:p>
            <a:pPr lvl="1"/>
            <a:r>
              <a:rPr lang="nl-BE" dirty="0"/>
              <a:t>Depressieve gevoelens leiden tot angstgevoelens</a:t>
            </a:r>
          </a:p>
          <a:p>
            <a:pPr lvl="2"/>
            <a:r>
              <a:rPr lang="nl-BE" b="1" dirty="0">
                <a:solidFill>
                  <a:srgbClr val="C00000"/>
                </a:solidFill>
              </a:rPr>
              <a:t>ONWAAR: CORRELATIE ≠ CAUSALITEIT</a:t>
            </a:r>
          </a:p>
          <a:p>
            <a:pPr lvl="2"/>
            <a:endParaRPr lang="nl-BE" b="1" dirty="0"/>
          </a:p>
          <a:p>
            <a:r>
              <a:rPr lang="nl-BE" dirty="0"/>
              <a:t>Correcte conclusie:</a:t>
            </a:r>
          </a:p>
          <a:p>
            <a:pPr lvl="1"/>
            <a:r>
              <a:rPr lang="nl-BE" dirty="0">
                <a:sym typeface="Wingdings" panose="05000000000000000000" pitchFamily="2" charset="2"/>
              </a:rPr>
              <a:t>Iemand is depressief  </a:t>
            </a:r>
            <a:r>
              <a:rPr lang="nl-BE" dirty="0"/>
              <a:t>vaak ook angstgevoelens</a:t>
            </a:r>
          </a:p>
          <a:p>
            <a:pPr marL="720000" lvl="1" indent="0">
              <a:buNone/>
            </a:pPr>
            <a:r>
              <a:rPr lang="nl-BE" b="1" dirty="0"/>
              <a:t>EN/OF</a:t>
            </a:r>
          </a:p>
          <a:p>
            <a:pPr lvl="1"/>
            <a:r>
              <a:rPr lang="nl-BE" dirty="0"/>
              <a:t>Iemand met frequente angstgevoelens </a:t>
            </a:r>
            <a:r>
              <a:rPr lang="nl-BE" dirty="0">
                <a:sym typeface="Wingdings" panose="05000000000000000000" pitchFamily="2" charset="2"/>
              </a:rPr>
              <a:t> vaak ook depressief</a:t>
            </a: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pic>
        <p:nvPicPr>
          <p:cNvPr id="7" name="Tijdelijke aanduiding voor inhoud 6">
            <a:extLst>
              <a:ext uri="{FF2B5EF4-FFF2-40B4-BE49-F238E27FC236}">
                <a16:creationId xmlns:a16="http://schemas.microsoft.com/office/drawing/2014/main" id="{F70C279B-1EB2-4E07-83D1-2668718FACF1}"/>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335458" y="1537300"/>
            <a:ext cx="3533691" cy="3533691"/>
          </a:xfrm>
        </p:spPr>
      </p:pic>
    </p:spTree>
    <p:extLst>
      <p:ext uri="{BB962C8B-B14F-4D97-AF65-F5344CB8AC3E}">
        <p14:creationId xmlns:p14="http://schemas.microsoft.com/office/powerpoint/2010/main" val="254560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Correlatie versus causaliteit</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lstStyle/>
          <a:p>
            <a:pPr marL="86400" indent="0">
              <a:buNone/>
            </a:pPr>
            <a:r>
              <a:rPr lang="nl-BE" b="1" dirty="0">
                <a:solidFill>
                  <a:srgbClr val="C00000"/>
                </a:solidFill>
              </a:rPr>
              <a:t>4 types verbanden mogelijk bij correlatie</a:t>
            </a:r>
          </a:p>
          <a:p>
            <a:pPr marL="86400" indent="0">
              <a:buNone/>
            </a:pPr>
            <a:r>
              <a:rPr lang="nl-BE" dirty="0"/>
              <a:t>Bv. Correlatie tussen depressie en angst</a:t>
            </a:r>
          </a:p>
          <a:p>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pic>
        <p:nvPicPr>
          <p:cNvPr id="15" name="Afbeelding 14">
            <a:extLst>
              <a:ext uri="{FF2B5EF4-FFF2-40B4-BE49-F238E27FC236}">
                <a16:creationId xmlns:a16="http://schemas.microsoft.com/office/drawing/2014/main" id="{11DDFBB2-8DB4-411A-ACD2-1B098D6C0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0967" y="4876800"/>
            <a:ext cx="4761905" cy="4761905"/>
          </a:xfrm>
          <a:prstGeom prst="rect">
            <a:avLst/>
          </a:prstGeom>
        </p:spPr>
      </p:pic>
      <p:pic>
        <p:nvPicPr>
          <p:cNvPr id="17" name="Afbeelding 16">
            <a:extLst>
              <a:ext uri="{FF2B5EF4-FFF2-40B4-BE49-F238E27FC236}">
                <a16:creationId xmlns:a16="http://schemas.microsoft.com/office/drawing/2014/main" id="{27910A91-3CC3-4093-ABEA-0C6693EB6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865" y="2930530"/>
            <a:ext cx="4761905" cy="4761905"/>
          </a:xfrm>
          <a:prstGeom prst="rect">
            <a:avLst/>
          </a:prstGeom>
        </p:spPr>
      </p:pic>
      <p:pic>
        <p:nvPicPr>
          <p:cNvPr id="19" name="Afbeelding 18">
            <a:extLst>
              <a:ext uri="{FF2B5EF4-FFF2-40B4-BE49-F238E27FC236}">
                <a16:creationId xmlns:a16="http://schemas.microsoft.com/office/drawing/2014/main" id="{76CD8907-282C-4DD2-8CC0-F0823FC7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2865" y="4792967"/>
            <a:ext cx="4761905" cy="4761905"/>
          </a:xfrm>
          <a:prstGeom prst="rect">
            <a:avLst/>
          </a:prstGeom>
        </p:spPr>
      </p:pic>
      <p:pic>
        <p:nvPicPr>
          <p:cNvPr id="21" name="Afbeelding 20">
            <a:extLst>
              <a:ext uri="{FF2B5EF4-FFF2-40B4-BE49-F238E27FC236}">
                <a16:creationId xmlns:a16="http://schemas.microsoft.com/office/drawing/2014/main" id="{9373ECD7-D910-4EF3-AAB7-E50AB5CB8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69" y="2930531"/>
            <a:ext cx="4761905" cy="4761905"/>
          </a:xfrm>
          <a:prstGeom prst="rect">
            <a:avLst/>
          </a:prstGeom>
        </p:spPr>
      </p:pic>
      <p:sp>
        <p:nvSpPr>
          <p:cNvPr id="23" name="Tijdelijke aanduiding voor inhoud 22">
            <a:extLst>
              <a:ext uri="{FF2B5EF4-FFF2-40B4-BE49-F238E27FC236}">
                <a16:creationId xmlns:a16="http://schemas.microsoft.com/office/drawing/2014/main" id="{4FD56651-3E6F-4A8D-8C87-9CF0C8C0335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573201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Correlatie versus causaliteit</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lstStyle/>
          <a:p>
            <a:pPr marL="86400" indent="0">
              <a:buNone/>
            </a:pPr>
            <a:r>
              <a:rPr lang="nl-BE" b="1" dirty="0">
                <a:solidFill>
                  <a:srgbClr val="C00000"/>
                </a:solidFill>
              </a:rPr>
              <a:t>Correlatie: gevaar van schijnverbanden</a:t>
            </a:r>
          </a:p>
          <a:p>
            <a:pPr marL="86400" indent="0">
              <a:buNone/>
            </a:pPr>
            <a:r>
              <a:rPr lang="nl-BE" dirty="0"/>
              <a:t>Bv.	Correlatie tussen aantal meisjes in korte rokken en aantal verkochte ijsjes</a:t>
            </a:r>
            <a:br>
              <a:rPr lang="nl-BE" dirty="0"/>
            </a:br>
            <a:r>
              <a:rPr lang="nl-BE" dirty="0"/>
              <a:t>		= </a:t>
            </a:r>
            <a:r>
              <a:rPr lang="nl-BE" b="1" dirty="0"/>
              <a:t>schijnverband</a:t>
            </a:r>
            <a:r>
              <a:rPr lang="nl-BE" dirty="0"/>
              <a:t>!</a:t>
            </a:r>
          </a:p>
          <a:p>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25</a:t>
            </a:fld>
            <a:endParaRPr lang="en-GB" noProof="0" dirty="0"/>
          </a:p>
        </p:txBody>
      </p:sp>
      <p:grpSp>
        <p:nvGrpSpPr>
          <p:cNvPr id="18" name="Groep 17">
            <a:extLst>
              <a:ext uri="{FF2B5EF4-FFF2-40B4-BE49-F238E27FC236}">
                <a16:creationId xmlns:a16="http://schemas.microsoft.com/office/drawing/2014/main" id="{5F028408-5C78-46DC-A72A-48D62E236FF6}"/>
              </a:ext>
            </a:extLst>
          </p:cNvPr>
          <p:cNvGrpSpPr/>
          <p:nvPr/>
        </p:nvGrpSpPr>
        <p:grpSpPr>
          <a:xfrm>
            <a:off x="3590018" y="3374447"/>
            <a:ext cx="10158637" cy="5714233"/>
            <a:chOff x="3590018" y="3374447"/>
            <a:chExt cx="10158637" cy="5714233"/>
          </a:xfrm>
        </p:grpSpPr>
        <p:pic>
          <p:nvPicPr>
            <p:cNvPr id="14" name="Afbeelding 13">
              <a:extLst>
                <a:ext uri="{FF2B5EF4-FFF2-40B4-BE49-F238E27FC236}">
                  <a16:creationId xmlns:a16="http://schemas.microsoft.com/office/drawing/2014/main" id="{66FDCD4E-EC37-42C3-98F3-8B4DCE530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018" y="3374447"/>
              <a:ext cx="10158637" cy="5714233"/>
            </a:xfrm>
            <a:prstGeom prst="rect">
              <a:avLst/>
            </a:prstGeom>
          </p:spPr>
        </p:pic>
        <p:pic>
          <p:nvPicPr>
            <p:cNvPr id="16" name="Afbeelding 15">
              <a:extLst>
                <a:ext uri="{FF2B5EF4-FFF2-40B4-BE49-F238E27FC236}">
                  <a16:creationId xmlns:a16="http://schemas.microsoft.com/office/drawing/2014/main" id="{098AE627-820A-4A80-9E71-5B719774AA92}"/>
                </a:ext>
              </a:extLst>
            </p:cNvPr>
            <p:cNvPicPr>
              <a:picLocks noChangeAspect="1"/>
            </p:cNvPicPr>
            <p:nvPr/>
          </p:nvPicPr>
          <p:blipFill>
            <a:blip r:embed="rId4"/>
            <a:stretch>
              <a:fillRect/>
            </a:stretch>
          </p:blipFill>
          <p:spPr>
            <a:xfrm flipH="1">
              <a:off x="6959581" y="4524256"/>
              <a:ext cx="295461" cy="436768"/>
            </a:xfrm>
            <a:prstGeom prst="rect">
              <a:avLst/>
            </a:prstGeom>
          </p:spPr>
        </p:pic>
      </p:grpSp>
    </p:spTree>
    <p:extLst>
      <p:ext uri="{BB962C8B-B14F-4D97-AF65-F5344CB8AC3E}">
        <p14:creationId xmlns:p14="http://schemas.microsoft.com/office/powerpoint/2010/main" val="1628999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b="1" dirty="0">
                <a:solidFill>
                  <a:srgbClr val="C00000"/>
                </a:solidFill>
              </a:rPr>
              <a:t>12.2 Correlatie: lineair verband tussen twee variabelen</a:t>
            </a:r>
          </a:p>
          <a:p>
            <a:pPr lvl="1"/>
            <a:r>
              <a:rPr lang="nl-BE" dirty="0">
                <a:solidFill>
                  <a:srgbClr val="5D9CC7"/>
                </a:solidFill>
              </a:rPr>
              <a:t>Correlatie versus causaliteit</a:t>
            </a:r>
          </a:p>
          <a:p>
            <a:pPr lvl="1"/>
            <a:r>
              <a:rPr lang="nl-BE" b="1" dirty="0">
                <a:solidFill>
                  <a:srgbClr val="C00000"/>
                </a:solidFill>
              </a:rPr>
              <a:t>Scatterplots en correlatiecoëfficiënten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26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64444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8EA0241E-F8FE-4EED-A51A-863C6118E29D}"/>
              </a:ext>
            </a:extLst>
          </p:cNvPr>
          <p:cNvPicPr>
            <a:picLocks noChangeAspect="1"/>
          </p:cNvPicPr>
          <p:nvPr/>
        </p:nvPicPr>
        <p:blipFill>
          <a:blip r:embed="rId3"/>
          <a:stretch>
            <a:fillRect/>
          </a:stretch>
        </p:blipFill>
        <p:spPr>
          <a:xfrm>
            <a:off x="2422697" y="6351625"/>
            <a:ext cx="11784042" cy="3171404"/>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lstStyle/>
          <a:p>
            <a:pPr marL="86400" indent="0">
              <a:buNone/>
            </a:pPr>
            <a:r>
              <a:rPr lang="nl-BE" b="1" dirty="0"/>
              <a:t>Wat is correlatie nu exact?</a:t>
            </a:r>
          </a:p>
          <a:p>
            <a:r>
              <a:rPr lang="nl-BE" b="1" dirty="0"/>
              <a:t>Scatterplot</a:t>
            </a:r>
            <a:r>
              <a:rPr lang="nl-BE" dirty="0"/>
              <a:t> visualiseert correlatie</a:t>
            </a:r>
          </a:p>
          <a:p>
            <a:r>
              <a:rPr lang="nl-BE" dirty="0"/>
              <a:t>Bv. Verband tussen depressie en angstgevoelens</a:t>
            </a:r>
          </a:p>
          <a:p>
            <a:pPr lvl="1"/>
            <a:r>
              <a:rPr lang="nl-BE" dirty="0"/>
              <a:t>Depressie: metrische schaalvariabele (3 items)</a:t>
            </a:r>
          </a:p>
          <a:p>
            <a:pPr lvl="2"/>
            <a:r>
              <a:rPr lang="nl-BE" dirty="0"/>
              <a:t>Maar let op: item 1 en 2 omkeren</a:t>
            </a:r>
          </a:p>
          <a:p>
            <a:pPr lvl="2"/>
            <a:endParaRPr lang="nl-BE" dirty="0"/>
          </a:p>
          <a:p>
            <a:pPr lvl="2"/>
            <a:endParaRPr lang="nl-BE" dirty="0"/>
          </a:p>
          <a:p>
            <a:pPr lvl="1"/>
            <a:r>
              <a:rPr lang="nl-BE" dirty="0"/>
              <a:t>Angst: metrische schaalvariabele (4 items)</a:t>
            </a:r>
            <a:br>
              <a:rPr lang="nl-BE" dirty="0"/>
            </a:b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27</a:t>
            </a:fld>
            <a:endParaRPr lang="en-GB" noProof="0" dirty="0"/>
          </a:p>
        </p:txBody>
      </p:sp>
      <p:sp>
        <p:nvSpPr>
          <p:cNvPr id="10" name="Rechthoek 9">
            <a:extLst>
              <a:ext uri="{FF2B5EF4-FFF2-40B4-BE49-F238E27FC236}">
                <a16:creationId xmlns:a16="http://schemas.microsoft.com/office/drawing/2014/main" id="{E610329E-C674-4140-8726-33EF74655587}"/>
              </a:ext>
            </a:extLst>
          </p:cNvPr>
          <p:cNvSpPr/>
          <p:nvPr/>
        </p:nvSpPr>
        <p:spPr>
          <a:xfrm>
            <a:off x="16302367" y="5063589"/>
            <a:ext cx="1015999" cy="2175156"/>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Afbeelding 6">
            <a:extLst>
              <a:ext uri="{FF2B5EF4-FFF2-40B4-BE49-F238E27FC236}">
                <a16:creationId xmlns:a16="http://schemas.microsoft.com/office/drawing/2014/main" id="{79DF00BF-52C0-4B85-BD4B-CD71715A73B0}"/>
              </a:ext>
            </a:extLst>
          </p:cNvPr>
          <p:cNvPicPr>
            <a:picLocks noChangeAspect="1"/>
          </p:cNvPicPr>
          <p:nvPr/>
        </p:nvPicPr>
        <p:blipFill>
          <a:blip r:embed="rId4"/>
          <a:stretch>
            <a:fillRect/>
          </a:stretch>
        </p:blipFill>
        <p:spPr>
          <a:xfrm>
            <a:off x="2156548" y="4571890"/>
            <a:ext cx="9295730" cy="1184588"/>
          </a:xfrm>
          <a:prstGeom prst="rect">
            <a:avLst/>
          </a:prstGeom>
        </p:spPr>
      </p:pic>
    </p:spTree>
    <p:extLst>
      <p:ext uri="{BB962C8B-B14F-4D97-AF65-F5344CB8AC3E}">
        <p14:creationId xmlns:p14="http://schemas.microsoft.com/office/powerpoint/2010/main" val="1242350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F0FF7301-1ABB-487B-AC3C-48558104A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7572" y="2478767"/>
            <a:ext cx="6523009" cy="7151334"/>
          </a:xfrm>
          <a:prstGeom prst="rect">
            <a:avLst/>
          </a:prstGeom>
        </p:spPr>
      </p:pic>
      <p:pic>
        <p:nvPicPr>
          <p:cNvPr id="28" name="Afbeelding 27">
            <a:extLst>
              <a:ext uri="{FF2B5EF4-FFF2-40B4-BE49-F238E27FC236}">
                <a16:creationId xmlns:a16="http://schemas.microsoft.com/office/drawing/2014/main" id="{397564EC-069D-485C-8530-ED708BFF3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90" y="2659213"/>
            <a:ext cx="5569637" cy="5278114"/>
          </a:xfrm>
          <a:prstGeom prst="rect">
            <a:avLst/>
          </a:prstGeom>
        </p:spPr>
      </p:pic>
      <p:pic>
        <p:nvPicPr>
          <p:cNvPr id="6" name="Afbeelding 5">
            <a:extLst>
              <a:ext uri="{FF2B5EF4-FFF2-40B4-BE49-F238E27FC236}">
                <a16:creationId xmlns:a16="http://schemas.microsoft.com/office/drawing/2014/main" id="{565F55FC-CC05-4251-9E2A-62B582BA7B21}"/>
              </a:ext>
            </a:extLst>
          </p:cNvPr>
          <p:cNvPicPr>
            <a:picLocks noChangeAspect="1"/>
          </p:cNvPicPr>
          <p:nvPr/>
        </p:nvPicPr>
        <p:blipFill>
          <a:blip r:embed="rId4"/>
          <a:stretch>
            <a:fillRect/>
          </a:stretch>
        </p:blipFill>
        <p:spPr>
          <a:xfrm>
            <a:off x="6185641" y="3987584"/>
            <a:ext cx="4648849" cy="2743583"/>
          </a:xfrm>
          <a:prstGeom prst="rect">
            <a:avLst/>
          </a:prstGeom>
        </p:spPr>
      </p:pic>
      <p:sp>
        <p:nvSpPr>
          <p:cNvPr id="3" name="Tijdelijke aanduiding voor inhoud 2">
            <a:extLst>
              <a:ext uri="{FF2B5EF4-FFF2-40B4-BE49-F238E27FC236}">
                <a16:creationId xmlns:a16="http://schemas.microsoft.com/office/drawing/2014/main" id="{917E3422-DA34-4DC9-81C6-0DBA0CD4962F}"/>
              </a:ext>
            </a:extLst>
          </p:cNvPr>
          <p:cNvSpPr>
            <a:spLocks noGrp="1"/>
          </p:cNvSpPr>
          <p:nvPr>
            <p:ph idx="1"/>
          </p:nvPr>
        </p:nvSpPr>
        <p:spPr>
          <a:xfrm>
            <a:off x="327069" y="1816273"/>
            <a:ext cx="16858641" cy="6864264"/>
          </a:xfrm>
        </p:spPr>
        <p:txBody>
          <a:bodyPr/>
          <a:lstStyle/>
          <a:p>
            <a:pPr marL="86400" indent="0">
              <a:buNone/>
            </a:pPr>
            <a:r>
              <a:rPr lang="nl-BE" b="1" dirty="0"/>
              <a:t>Scatterplot opvragen: </a:t>
            </a:r>
            <a:r>
              <a:rPr lang="nl-BE" i="1" dirty="0" err="1">
                <a:sym typeface="Wingdings" panose="05000000000000000000" pitchFamily="2" charset="2"/>
              </a:rPr>
              <a:t>Graphs</a:t>
            </a:r>
            <a:r>
              <a:rPr lang="nl-BE" i="1" dirty="0"/>
              <a:t> ›› </a:t>
            </a:r>
            <a:r>
              <a:rPr lang="nl-BE" i="1" dirty="0" err="1"/>
              <a:t>Legacy</a:t>
            </a:r>
            <a:r>
              <a:rPr lang="nl-BE" i="1" dirty="0"/>
              <a:t> </a:t>
            </a:r>
            <a:r>
              <a:rPr lang="nl-BE" i="1" dirty="0" err="1"/>
              <a:t>Dialogs</a:t>
            </a:r>
            <a:r>
              <a:rPr lang="nl-BE" i="1" dirty="0"/>
              <a:t> ›› </a:t>
            </a:r>
            <a:r>
              <a:rPr lang="nl-BE" i="1" dirty="0" err="1"/>
              <a:t>Scatter</a:t>
            </a:r>
            <a:r>
              <a:rPr lang="nl-BE" i="1" dirty="0"/>
              <a:t>/Dot</a:t>
            </a:r>
          </a:p>
          <a:p>
            <a:pPr marL="86400" indent="0">
              <a:buNone/>
            </a:pPr>
            <a:endParaRPr lang="nl-BE" dirty="0"/>
          </a:p>
        </p:txBody>
      </p:sp>
      <p:sp>
        <p:nvSpPr>
          <p:cNvPr id="2" name="Titel 1">
            <a:extLst>
              <a:ext uri="{FF2B5EF4-FFF2-40B4-BE49-F238E27FC236}">
                <a16:creationId xmlns:a16="http://schemas.microsoft.com/office/drawing/2014/main" id="{8BAE4788-FBBE-499D-9E48-AA2D568ED2C2}"/>
              </a:ext>
            </a:extLst>
          </p:cNvPr>
          <p:cNvSpPr>
            <a:spLocks noGrp="1"/>
          </p:cNvSpPr>
          <p:nvPr>
            <p:ph type="title"/>
          </p:nvPr>
        </p:nvSpPr>
        <p:spPr/>
        <p:txBody>
          <a:bodyPr/>
          <a:lstStyle/>
          <a:p>
            <a:r>
              <a:rPr lang="nl-BE" dirty="0"/>
              <a:t>Scatterplots en correlatiecoëfficiënten</a:t>
            </a:r>
          </a:p>
        </p:txBody>
      </p:sp>
      <p:sp>
        <p:nvSpPr>
          <p:cNvPr id="4" name="Tijdelijke aanduiding voor dianummer 3">
            <a:extLst>
              <a:ext uri="{FF2B5EF4-FFF2-40B4-BE49-F238E27FC236}">
                <a16:creationId xmlns:a16="http://schemas.microsoft.com/office/drawing/2014/main" id="{078CAF14-581B-49C1-A2C2-293DC9D53E65}"/>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sp>
        <p:nvSpPr>
          <p:cNvPr id="5" name="Tijdelijke aanduiding voor inhoud 4">
            <a:extLst>
              <a:ext uri="{FF2B5EF4-FFF2-40B4-BE49-F238E27FC236}">
                <a16:creationId xmlns:a16="http://schemas.microsoft.com/office/drawing/2014/main" id="{1D9365A4-D747-4E33-8039-90909CAD0549}"/>
              </a:ext>
            </a:extLst>
          </p:cNvPr>
          <p:cNvSpPr>
            <a:spLocks noGrp="1"/>
          </p:cNvSpPr>
          <p:nvPr>
            <p:ph idx="13"/>
          </p:nvPr>
        </p:nvSpPr>
        <p:spPr/>
        <p:txBody>
          <a:bodyPr/>
          <a:lstStyle/>
          <a:p>
            <a:endParaRPr lang="nl-BE"/>
          </a:p>
        </p:txBody>
      </p:sp>
      <p:grpSp>
        <p:nvGrpSpPr>
          <p:cNvPr id="12" name="Groep 11">
            <a:extLst>
              <a:ext uri="{FF2B5EF4-FFF2-40B4-BE49-F238E27FC236}">
                <a16:creationId xmlns:a16="http://schemas.microsoft.com/office/drawing/2014/main" id="{A501EAB1-E5AC-456E-8F6A-2515CD7D4773}"/>
              </a:ext>
            </a:extLst>
          </p:cNvPr>
          <p:cNvGrpSpPr/>
          <p:nvPr/>
        </p:nvGrpSpPr>
        <p:grpSpPr>
          <a:xfrm>
            <a:off x="7060869" y="6103231"/>
            <a:ext cx="1094875" cy="511615"/>
            <a:chOff x="11574378" y="2683042"/>
            <a:chExt cx="1094875" cy="511615"/>
          </a:xfrm>
        </p:grpSpPr>
        <p:sp>
          <p:nvSpPr>
            <p:cNvPr id="13" name="Ovaal 12">
              <a:extLst>
                <a:ext uri="{FF2B5EF4-FFF2-40B4-BE49-F238E27FC236}">
                  <a16:creationId xmlns:a16="http://schemas.microsoft.com/office/drawing/2014/main" id="{6E51D577-C7F2-48B2-A935-B2F531E7DA0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kstvak 13">
              <a:extLst>
                <a:ext uri="{FF2B5EF4-FFF2-40B4-BE49-F238E27FC236}">
                  <a16:creationId xmlns:a16="http://schemas.microsoft.com/office/drawing/2014/main" id="{E78593CE-E07E-452E-B047-68933A9CB30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cxnSp>
        <p:nvCxnSpPr>
          <p:cNvPr id="15" name="Rechte verbindingslijn met pijl 18">
            <a:extLst>
              <a:ext uri="{FF2B5EF4-FFF2-40B4-BE49-F238E27FC236}">
                <a16:creationId xmlns:a16="http://schemas.microsoft.com/office/drawing/2014/main" id="{BB71FC88-F86E-420F-9146-11A8BB29372C}"/>
              </a:ext>
            </a:extLst>
          </p:cNvPr>
          <p:cNvCxnSpPr>
            <a:cxnSpLocks/>
          </p:cNvCxnSpPr>
          <p:nvPr/>
        </p:nvCxnSpPr>
        <p:spPr>
          <a:xfrm flipV="1">
            <a:off x="12063709" y="3987584"/>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ep 15">
            <a:extLst>
              <a:ext uri="{FF2B5EF4-FFF2-40B4-BE49-F238E27FC236}">
                <a16:creationId xmlns:a16="http://schemas.microsoft.com/office/drawing/2014/main" id="{DAC27D24-3104-4184-93DA-EF4DC527C93A}"/>
              </a:ext>
            </a:extLst>
          </p:cNvPr>
          <p:cNvGrpSpPr/>
          <p:nvPr/>
        </p:nvGrpSpPr>
        <p:grpSpPr>
          <a:xfrm>
            <a:off x="6116777" y="4266048"/>
            <a:ext cx="1094875" cy="511615"/>
            <a:chOff x="11574378" y="2683042"/>
            <a:chExt cx="1094875" cy="511615"/>
          </a:xfrm>
        </p:grpSpPr>
        <p:sp>
          <p:nvSpPr>
            <p:cNvPr id="17" name="Ovaal 16">
              <a:extLst>
                <a:ext uri="{FF2B5EF4-FFF2-40B4-BE49-F238E27FC236}">
                  <a16:creationId xmlns:a16="http://schemas.microsoft.com/office/drawing/2014/main" id="{C8FFE12A-DCFF-4179-B122-DFE6DF0795C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kstvak 17">
              <a:extLst>
                <a:ext uri="{FF2B5EF4-FFF2-40B4-BE49-F238E27FC236}">
                  <a16:creationId xmlns:a16="http://schemas.microsoft.com/office/drawing/2014/main" id="{CF4C42C2-D905-41D6-BB52-B3DD940B9F9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grpSp>
        <p:nvGrpSpPr>
          <p:cNvPr id="20" name="Groep 19">
            <a:extLst>
              <a:ext uri="{FF2B5EF4-FFF2-40B4-BE49-F238E27FC236}">
                <a16:creationId xmlns:a16="http://schemas.microsoft.com/office/drawing/2014/main" id="{075AD961-79DF-4193-8B81-150B514DE9BB}"/>
              </a:ext>
            </a:extLst>
          </p:cNvPr>
          <p:cNvGrpSpPr/>
          <p:nvPr/>
        </p:nvGrpSpPr>
        <p:grpSpPr>
          <a:xfrm>
            <a:off x="12711124" y="3655862"/>
            <a:ext cx="1094875" cy="511615"/>
            <a:chOff x="11574378" y="2683042"/>
            <a:chExt cx="1094875" cy="511615"/>
          </a:xfrm>
        </p:grpSpPr>
        <p:sp>
          <p:nvSpPr>
            <p:cNvPr id="21" name="Ovaal 20">
              <a:extLst>
                <a:ext uri="{FF2B5EF4-FFF2-40B4-BE49-F238E27FC236}">
                  <a16:creationId xmlns:a16="http://schemas.microsoft.com/office/drawing/2014/main" id="{E25B05D9-EE85-48AF-A04B-CFF5C7F1B9CF}"/>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kstvak 21">
              <a:extLst>
                <a:ext uri="{FF2B5EF4-FFF2-40B4-BE49-F238E27FC236}">
                  <a16:creationId xmlns:a16="http://schemas.microsoft.com/office/drawing/2014/main" id="{0D706D04-DB15-4932-A725-1E2264E06B7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9" name="Groep 28">
            <a:extLst>
              <a:ext uri="{FF2B5EF4-FFF2-40B4-BE49-F238E27FC236}">
                <a16:creationId xmlns:a16="http://schemas.microsoft.com/office/drawing/2014/main" id="{FAB090C6-36DD-410D-93CC-B8094D70C5B2}"/>
              </a:ext>
            </a:extLst>
          </p:cNvPr>
          <p:cNvGrpSpPr/>
          <p:nvPr/>
        </p:nvGrpSpPr>
        <p:grpSpPr>
          <a:xfrm>
            <a:off x="12767666" y="9318397"/>
            <a:ext cx="1094875" cy="511615"/>
            <a:chOff x="11574378" y="2683042"/>
            <a:chExt cx="1094875" cy="511615"/>
          </a:xfrm>
        </p:grpSpPr>
        <p:sp>
          <p:nvSpPr>
            <p:cNvPr id="30" name="Ovaal 29">
              <a:extLst>
                <a:ext uri="{FF2B5EF4-FFF2-40B4-BE49-F238E27FC236}">
                  <a16:creationId xmlns:a16="http://schemas.microsoft.com/office/drawing/2014/main" id="{86774623-FD63-4AD6-853A-C3455941442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Tekstvak 30">
              <a:extLst>
                <a:ext uri="{FF2B5EF4-FFF2-40B4-BE49-F238E27FC236}">
                  <a16:creationId xmlns:a16="http://schemas.microsoft.com/office/drawing/2014/main" id="{0695FE5A-5CC5-4024-849C-DF862075D5BC}"/>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8" name="Groep 7">
            <a:extLst>
              <a:ext uri="{FF2B5EF4-FFF2-40B4-BE49-F238E27FC236}">
                <a16:creationId xmlns:a16="http://schemas.microsoft.com/office/drawing/2014/main" id="{5A7D10CB-03C3-43E4-B4C7-CA3F480D5310}"/>
              </a:ext>
            </a:extLst>
          </p:cNvPr>
          <p:cNvGrpSpPr/>
          <p:nvPr/>
        </p:nvGrpSpPr>
        <p:grpSpPr>
          <a:xfrm>
            <a:off x="5585832" y="7192963"/>
            <a:ext cx="1094875" cy="511615"/>
            <a:chOff x="11574378" y="2683042"/>
            <a:chExt cx="1094875" cy="511615"/>
          </a:xfrm>
        </p:grpSpPr>
        <p:sp>
          <p:nvSpPr>
            <p:cNvPr id="9" name="Ovaal 8">
              <a:extLst>
                <a:ext uri="{FF2B5EF4-FFF2-40B4-BE49-F238E27FC236}">
                  <a16:creationId xmlns:a16="http://schemas.microsoft.com/office/drawing/2014/main" id="{11C0F62B-E665-4F3B-B292-1CDF6BCD57B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1322B533-10B4-4C43-B8FF-C065B9F9927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cxnSp>
        <p:nvCxnSpPr>
          <p:cNvPr id="32" name="Rechte verbindingslijn met pijl 18">
            <a:extLst>
              <a:ext uri="{FF2B5EF4-FFF2-40B4-BE49-F238E27FC236}">
                <a16:creationId xmlns:a16="http://schemas.microsoft.com/office/drawing/2014/main" id="{95F88C4D-921A-4702-AA69-9C8837CAA61B}"/>
              </a:ext>
            </a:extLst>
          </p:cNvPr>
          <p:cNvCxnSpPr>
            <a:cxnSpLocks/>
          </p:cNvCxnSpPr>
          <p:nvPr/>
        </p:nvCxnSpPr>
        <p:spPr>
          <a:xfrm flipV="1">
            <a:off x="12063709" y="3353006"/>
            <a:ext cx="1529430" cy="51384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04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AE4788-FBBE-499D-9E48-AA2D568ED2C2}"/>
              </a:ext>
            </a:extLst>
          </p:cNvPr>
          <p:cNvSpPr>
            <a:spLocks noGrp="1"/>
          </p:cNvSpPr>
          <p:nvPr>
            <p:ph type="title"/>
          </p:nvPr>
        </p:nvSpPr>
        <p:spPr/>
        <p:txBody>
          <a:bodyPr/>
          <a:lstStyle/>
          <a:p>
            <a:r>
              <a:rPr lang="nl-BE" dirty="0"/>
              <a:t>Scatterplots en correlatiecoëfficiënten</a:t>
            </a:r>
          </a:p>
        </p:txBody>
      </p:sp>
      <p:sp>
        <p:nvSpPr>
          <p:cNvPr id="4" name="Tijdelijke aanduiding voor dianummer 3">
            <a:extLst>
              <a:ext uri="{FF2B5EF4-FFF2-40B4-BE49-F238E27FC236}">
                <a16:creationId xmlns:a16="http://schemas.microsoft.com/office/drawing/2014/main" id="{078CAF14-581B-49C1-A2C2-293DC9D53E65}"/>
              </a:ext>
            </a:extLst>
          </p:cNvPr>
          <p:cNvSpPr>
            <a:spLocks noGrp="1"/>
          </p:cNvSpPr>
          <p:nvPr>
            <p:ph type="sldNum" sz="quarter" idx="12"/>
          </p:nvPr>
        </p:nvSpPr>
        <p:spPr/>
        <p:txBody>
          <a:bodyPr/>
          <a:lstStyle/>
          <a:p>
            <a:fld id="{7AE184E0-0BD4-4705-A12B-9B71DDE63301}" type="slidenum">
              <a:rPr lang="en-GB" noProof="0" smtClean="0"/>
              <a:t>29</a:t>
            </a:fld>
            <a:endParaRPr lang="en-GB" noProof="0" dirty="0"/>
          </a:p>
        </p:txBody>
      </p:sp>
      <p:sp>
        <p:nvSpPr>
          <p:cNvPr id="6" name="Tijdelijke aanduiding voor inhoud 5">
            <a:extLst>
              <a:ext uri="{FF2B5EF4-FFF2-40B4-BE49-F238E27FC236}">
                <a16:creationId xmlns:a16="http://schemas.microsoft.com/office/drawing/2014/main" id="{374659C1-7A94-472E-AD4F-F2D702F6D92D}"/>
              </a:ext>
            </a:extLst>
          </p:cNvPr>
          <p:cNvSpPr>
            <a:spLocks noGrp="1"/>
          </p:cNvSpPr>
          <p:nvPr>
            <p:ph idx="13"/>
          </p:nvPr>
        </p:nvSpPr>
        <p:spPr/>
        <p:txBody>
          <a:bodyPr/>
          <a:lstStyle/>
          <a:p>
            <a:endParaRPr lang="nl-BE"/>
          </a:p>
        </p:txBody>
      </p:sp>
      <p:pic>
        <p:nvPicPr>
          <p:cNvPr id="9" name="Afbeelding 8">
            <a:extLst>
              <a:ext uri="{FF2B5EF4-FFF2-40B4-BE49-F238E27FC236}">
                <a16:creationId xmlns:a16="http://schemas.microsoft.com/office/drawing/2014/main" id="{6FD09870-4593-4E07-9E59-E6CDF1128A92}"/>
              </a:ext>
            </a:extLst>
          </p:cNvPr>
          <p:cNvPicPr>
            <a:picLocks noChangeAspect="1"/>
          </p:cNvPicPr>
          <p:nvPr/>
        </p:nvPicPr>
        <p:blipFill>
          <a:blip r:embed="rId3"/>
          <a:stretch>
            <a:fillRect/>
          </a:stretch>
        </p:blipFill>
        <p:spPr>
          <a:xfrm>
            <a:off x="5909412" y="1816273"/>
            <a:ext cx="11276298" cy="6649447"/>
          </a:xfrm>
          <a:prstGeom prst="rect">
            <a:avLst/>
          </a:prstGeom>
        </p:spPr>
      </p:pic>
      <p:pic>
        <p:nvPicPr>
          <p:cNvPr id="5" name="Afbeelding 4">
            <a:extLst>
              <a:ext uri="{FF2B5EF4-FFF2-40B4-BE49-F238E27FC236}">
                <a16:creationId xmlns:a16="http://schemas.microsoft.com/office/drawing/2014/main" id="{0A52FD8D-4C35-4C22-8B26-3ACC3B52024C}"/>
              </a:ext>
            </a:extLst>
          </p:cNvPr>
          <p:cNvPicPr>
            <a:picLocks noChangeAspect="1"/>
          </p:cNvPicPr>
          <p:nvPr/>
        </p:nvPicPr>
        <p:blipFill>
          <a:blip r:embed="rId4"/>
          <a:stretch>
            <a:fillRect/>
          </a:stretch>
        </p:blipFill>
        <p:spPr>
          <a:xfrm>
            <a:off x="1763746" y="8255791"/>
            <a:ext cx="9496424" cy="1407438"/>
          </a:xfrm>
          <a:prstGeom prst="rect">
            <a:avLst/>
          </a:prstGeom>
        </p:spPr>
      </p:pic>
      <p:sp>
        <p:nvSpPr>
          <p:cNvPr id="3" name="Tijdelijke aanduiding voor inhoud 2">
            <a:extLst>
              <a:ext uri="{FF2B5EF4-FFF2-40B4-BE49-F238E27FC236}">
                <a16:creationId xmlns:a16="http://schemas.microsoft.com/office/drawing/2014/main" id="{917E3422-DA34-4DC9-81C6-0DBA0CD4962F}"/>
              </a:ext>
            </a:extLst>
          </p:cNvPr>
          <p:cNvSpPr>
            <a:spLocks noGrp="1"/>
          </p:cNvSpPr>
          <p:nvPr>
            <p:ph idx="1"/>
          </p:nvPr>
        </p:nvSpPr>
        <p:spPr/>
        <p:txBody>
          <a:bodyPr/>
          <a:lstStyle/>
          <a:p>
            <a:pPr marL="86400" indent="0">
              <a:buNone/>
            </a:pPr>
            <a:r>
              <a:rPr lang="nl-BE" b="1" dirty="0">
                <a:solidFill>
                  <a:srgbClr val="C00000"/>
                </a:solidFill>
              </a:rPr>
              <a:t>Scatterplot</a:t>
            </a:r>
          </a:p>
          <a:p>
            <a:pPr marL="86400" indent="0">
              <a:buNone/>
            </a:pPr>
            <a:r>
              <a:rPr lang="nl-BE" dirty="0"/>
              <a:t>= ‘puntenwolk’</a:t>
            </a:r>
          </a:p>
          <a:p>
            <a:r>
              <a:rPr lang="nl-BE" dirty="0"/>
              <a:t>Elke respondent heeft</a:t>
            </a:r>
            <a:br>
              <a:rPr lang="nl-BE" dirty="0"/>
            </a:br>
            <a:r>
              <a:rPr lang="nl-BE" dirty="0"/>
              <a:t>één punt</a:t>
            </a:r>
          </a:p>
          <a:p>
            <a:pPr lvl="1"/>
            <a:r>
              <a:rPr lang="nl-BE" dirty="0"/>
              <a:t>x- en y- coördinaat</a:t>
            </a:r>
          </a:p>
          <a:p>
            <a:r>
              <a:rPr lang="nl-BE" dirty="0"/>
              <a:t>2020 punten, maar veel</a:t>
            </a:r>
            <a:br>
              <a:rPr lang="nl-BE" dirty="0"/>
            </a:br>
            <a:r>
              <a:rPr lang="nl-BE" dirty="0"/>
              <a:t>liggen op elkaar</a:t>
            </a:r>
          </a:p>
          <a:p>
            <a:r>
              <a:rPr lang="nl-BE" dirty="0"/>
              <a:t>Geen datapunten linksboven</a:t>
            </a:r>
            <a:br>
              <a:rPr lang="nl-BE" dirty="0"/>
            </a:br>
            <a:r>
              <a:rPr lang="nl-BE" dirty="0"/>
              <a:t>en rechtsonder</a:t>
            </a:r>
            <a:br>
              <a:rPr lang="nl-BE" dirty="0"/>
            </a:br>
            <a:r>
              <a:rPr lang="nl-BE" dirty="0"/>
              <a:t>= Hoe hoger x, hoe hoger y</a:t>
            </a:r>
            <a:br>
              <a:rPr lang="nl-BE" dirty="0"/>
            </a:br>
            <a:r>
              <a:rPr lang="nl-BE" b="1" dirty="0"/>
              <a:t>≈ Positief verband (maar</a:t>
            </a:r>
          </a:p>
          <a:p>
            <a:r>
              <a:rPr lang="nl-BE" b="1" dirty="0"/>
              <a:t>hier niet duidelijk af te leiden!)</a:t>
            </a:r>
          </a:p>
          <a:p>
            <a:pPr marL="86400" indent="0">
              <a:buNone/>
            </a:pPr>
            <a:endParaRPr lang="nl-BE" dirty="0">
              <a:sym typeface="Wingdings" panose="05000000000000000000" pitchFamily="2" charset="2"/>
            </a:endParaRPr>
          </a:p>
          <a:p>
            <a:pPr marL="86400" indent="0">
              <a:buNone/>
            </a:pPr>
            <a:endParaRPr lang="nl-BE" dirty="0"/>
          </a:p>
        </p:txBody>
      </p:sp>
      <p:sp>
        <p:nvSpPr>
          <p:cNvPr id="10" name="Ovaal 9">
            <a:extLst>
              <a:ext uri="{FF2B5EF4-FFF2-40B4-BE49-F238E27FC236}">
                <a16:creationId xmlns:a16="http://schemas.microsoft.com/office/drawing/2014/main" id="{2AC1234A-CC0E-4721-8B64-EE330C38478E}"/>
              </a:ext>
            </a:extLst>
          </p:cNvPr>
          <p:cNvSpPr/>
          <p:nvPr/>
        </p:nvSpPr>
        <p:spPr>
          <a:xfrm rot="20757845">
            <a:off x="6963194" y="1798521"/>
            <a:ext cx="3674232" cy="1388244"/>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Ovaal 10">
            <a:extLst>
              <a:ext uri="{FF2B5EF4-FFF2-40B4-BE49-F238E27FC236}">
                <a16:creationId xmlns:a16="http://schemas.microsoft.com/office/drawing/2014/main" id="{9E02F756-833E-4206-ADB8-A6C5963D768F}"/>
              </a:ext>
            </a:extLst>
          </p:cNvPr>
          <p:cNvSpPr/>
          <p:nvPr/>
        </p:nvSpPr>
        <p:spPr>
          <a:xfrm rot="18739929">
            <a:off x="14847664" y="5913576"/>
            <a:ext cx="2412845" cy="1388244"/>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Ovaal 11">
            <a:extLst>
              <a:ext uri="{FF2B5EF4-FFF2-40B4-BE49-F238E27FC236}">
                <a16:creationId xmlns:a16="http://schemas.microsoft.com/office/drawing/2014/main" id="{66B5AD21-9398-4592-9893-D92468AEABE5}"/>
              </a:ext>
            </a:extLst>
          </p:cNvPr>
          <p:cNvSpPr/>
          <p:nvPr/>
        </p:nvSpPr>
        <p:spPr>
          <a:xfrm rot="21231554">
            <a:off x="12323826" y="6937995"/>
            <a:ext cx="2648624" cy="737784"/>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76904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pPr marL="86400" indent="0">
              <a:buNone/>
            </a:pPr>
            <a:r>
              <a:rPr lang="nl-BE" b="1" u="sng" dirty="0"/>
              <a:t>HST 12: Correlatie</a:t>
            </a:r>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2"/>
          <a:stretch>
            <a:fillRect/>
          </a:stretch>
        </p:blipFill>
        <p:spPr>
          <a:xfrm>
            <a:off x="10957603" y="1815758"/>
            <a:ext cx="4330719" cy="6856003"/>
          </a:xfrm>
          <a:prstGeom prst="rect">
            <a:avLst/>
          </a:prstGeom>
        </p:spPr>
      </p:pic>
    </p:spTree>
    <p:extLst>
      <p:ext uri="{BB962C8B-B14F-4D97-AF65-F5344CB8AC3E}">
        <p14:creationId xmlns:p14="http://schemas.microsoft.com/office/powerpoint/2010/main" val="25747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2"/>
            <a:ext cx="16858641" cy="7937328"/>
          </a:xfrm>
        </p:spPr>
        <p:txBody>
          <a:bodyPr>
            <a:normAutofit/>
          </a:bodyPr>
          <a:lstStyle/>
          <a:p>
            <a:pPr marL="86400" indent="0">
              <a:buNone/>
            </a:pPr>
            <a:r>
              <a:rPr lang="nl-BE" b="1" dirty="0">
                <a:solidFill>
                  <a:srgbClr val="C00000"/>
                </a:solidFill>
              </a:rPr>
              <a:t>Hoe verband nog duidelijker maken?</a:t>
            </a:r>
          </a:p>
          <a:p>
            <a:r>
              <a:rPr lang="nl-BE" i="1" dirty="0"/>
              <a:t>Chart Editor </a:t>
            </a:r>
            <a:r>
              <a:rPr lang="nl-BE" dirty="0"/>
              <a:t>openen</a:t>
            </a:r>
          </a:p>
          <a:p>
            <a:pPr lvl="1"/>
            <a:r>
              <a:rPr lang="nl-BE" dirty="0"/>
              <a:t>Dubbelklikken op scatterplot</a:t>
            </a:r>
          </a:p>
          <a:p>
            <a:r>
              <a:rPr lang="nl-BE" b="1" i="1" dirty="0">
                <a:solidFill>
                  <a:srgbClr val="C00000"/>
                </a:solidFill>
              </a:rPr>
              <a:t>Fit Line at Total</a:t>
            </a:r>
            <a:br>
              <a:rPr lang="nl-BE" i="1" dirty="0"/>
            </a:br>
            <a:r>
              <a:rPr lang="nl-BE" dirty="0"/>
              <a:t>= rechte toevoegen aan scatterplot</a:t>
            </a:r>
          </a:p>
          <a:p>
            <a:pPr lvl="1"/>
            <a:r>
              <a:rPr lang="nl-BE" b="1" dirty="0">
                <a:solidFill>
                  <a:srgbClr val="C00000"/>
                </a:solidFill>
              </a:rPr>
              <a:t>Best passende rechte</a:t>
            </a:r>
          </a:p>
          <a:p>
            <a:pPr lvl="1"/>
            <a:r>
              <a:rPr lang="nl-BE" dirty="0"/>
              <a:t>Vertegenwoordigt zo goed mogelijk</a:t>
            </a:r>
            <a:br>
              <a:rPr lang="nl-BE" dirty="0"/>
            </a:br>
            <a:r>
              <a:rPr lang="nl-BE" dirty="0"/>
              <a:t>alle datapunten</a:t>
            </a:r>
          </a:p>
          <a:p>
            <a:pPr lvl="1"/>
            <a:r>
              <a:rPr lang="nl-BE" dirty="0"/>
              <a:t>Minimaliseert afstand tussen </a:t>
            </a:r>
            <a:br>
              <a:rPr lang="nl-BE" dirty="0"/>
            </a:br>
            <a:r>
              <a:rPr lang="nl-BE" dirty="0"/>
              <a:t>datapunten en die rechte</a:t>
            </a:r>
          </a:p>
          <a:p>
            <a:endParaRPr lang="nl-BE" dirty="0"/>
          </a:p>
          <a:p>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30</a:t>
            </a:fld>
            <a:endParaRPr lang="en-GB" noProof="0" dirty="0"/>
          </a:p>
        </p:txBody>
      </p:sp>
      <p:pic>
        <p:nvPicPr>
          <p:cNvPr id="5" name="Afbeelding 4">
            <a:extLst>
              <a:ext uri="{FF2B5EF4-FFF2-40B4-BE49-F238E27FC236}">
                <a16:creationId xmlns:a16="http://schemas.microsoft.com/office/drawing/2014/main" id="{90046EE0-FFC4-44CA-A67A-626CCD7783EB}"/>
              </a:ext>
            </a:extLst>
          </p:cNvPr>
          <p:cNvPicPr>
            <a:picLocks noChangeAspect="1"/>
          </p:cNvPicPr>
          <p:nvPr/>
        </p:nvPicPr>
        <p:blipFill rotWithShape="1">
          <a:blip r:embed="rId3"/>
          <a:srcRect b="11305"/>
          <a:stretch/>
        </p:blipFill>
        <p:spPr>
          <a:xfrm>
            <a:off x="8096204" y="2610134"/>
            <a:ext cx="8915402" cy="6349376"/>
          </a:xfrm>
          <a:prstGeom prst="rect">
            <a:avLst/>
          </a:prstGeom>
        </p:spPr>
      </p:pic>
    </p:spTree>
    <p:extLst>
      <p:ext uri="{BB962C8B-B14F-4D97-AF65-F5344CB8AC3E}">
        <p14:creationId xmlns:p14="http://schemas.microsoft.com/office/powerpoint/2010/main" val="220234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04678F19-7879-4AAB-A87C-B831464FA909}"/>
              </a:ext>
            </a:extLst>
          </p:cNvPr>
          <p:cNvPicPr>
            <a:picLocks noChangeAspect="1"/>
          </p:cNvPicPr>
          <p:nvPr/>
        </p:nvPicPr>
        <p:blipFill rotWithShape="1">
          <a:blip r:embed="rId3"/>
          <a:srcRect r="10436"/>
          <a:stretch/>
        </p:blipFill>
        <p:spPr>
          <a:xfrm>
            <a:off x="5820920" y="1972682"/>
            <a:ext cx="11190686" cy="7373928"/>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Scatterplots en correlatiecoëfficiënten</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31</a:t>
            </a:fld>
            <a:endParaRPr lang="en-GB" noProof="0" dirty="0"/>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2"/>
            <a:ext cx="16858641" cy="7937328"/>
          </a:xfrm>
        </p:spPr>
        <p:txBody>
          <a:bodyPr>
            <a:normAutofit/>
          </a:bodyPr>
          <a:lstStyle/>
          <a:p>
            <a:pPr marL="86400" indent="0">
              <a:buNone/>
            </a:pPr>
            <a:r>
              <a:rPr lang="nl-BE" b="1" dirty="0"/>
              <a:t>Best passende rechte</a:t>
            </a:r>
          </a:p>
          <a:p>
            <a:r>
              <a:rPr lang="nl-BE" dirty="0"/>
              <a:t>Stijgt van linksonder naar</a:t>
            </a:r>
            <a:br>
              <a:rPr lang="nl-BE" dirty="0"/>
            </a:br>
            <a:r>
              <a:rPr lang="nl-BE" dirty="0"/>
              <a:t>rechtsboven</a:t>
            </a:r>
            <a:br>
              <a:rPr lang="nl-BE" dirty="0"/>
            </a:br>
            <a:r>
              <a:rPr lang="nl-BE" dirty="0"/>
              <a:t>= </a:t>
            </a:r>
            <a:r>
              <a:rPr lang="nl-BE" b="1" dirty="0"/>
              <a:t>Positief </a:t>
            </a:r>
            <a:r>
              <a:rPr lang="nl-BE" b="1" u="sng" dirty="0"/>
              <a:t>lineair</a:t>
            </a:r>
            <a:r>
              <a:rPr lang="nl-BE" b="1" dirty="0"/>
              <a:t> verband</a:t>
            </a:r>
          </a:p>
          <a:p>
            <a:r>
              <a:rPr lang="nl-BE" b="1" dirty="0">
                <a:solidFill>
                  <a:srgbClr val="C00000"/>
                </a:solidFill>
              </a:rPr>
              <a:t>Correlatie: eigenschappen</a:t>
            </a:r>
          </a:p>
          <a:p>
            <a:pPr lvl="1"/>
            <a:r>
              <a:rPr lang="nl-BE" dirty="0"/>
              <a:t>Hoe dichter de punten</a:t>
            </a:r>
            <a:br>
              <a:rPr lang="nl-BE" dirty="0"/>
            </a:br>
            <a:r>
              <a:rPr lang="nl-BE" dirty="0"/>
              <a:t>bij die rechte</a:t>
            </a:r>
            <a:br>
              <a:rPr lang="nl-BE" dirty="0"/>
            </a:br>
            <a:r>
              <a:rPr lang="nl-BE" dirty="0"/>
              <a:t>= hoe sterker verband</a:t>
            </a:r>
            <a:br>
              <a:rPr lang="nl-BE" dirty="0"/>
            </a:br>
            <a:r>
              <a:rPr lang="nl-BE" dirty="0"/>
              <a:t>= hoe hoger correlatie</a:t>
            </a:r>
          </a:p>
          <a:p>
            <a:pPr lvl="1"/>
            <a:r>
              <a:rPr lang="nl-BE" dirty="0"/>
              <a:t>Hoe verder de punten </a:t>
            </a:r>
            <a:br>
              <a:rPr lang="nl-BE" dirty="0"/>
            </a:br>
            <a:r>
              <a:rPr lang="nl-BE" dirty="0"/>
              <a:t>van die rechte verwijderd</a:t>
            </a:r>
            <a:br>
              <a:rPr lang="nl-BE" dirty="0"/>
            </a:br>
            <a:r>
              <a:rPr lang="nl-BE" dirty="0"/>
              <a:t>= hoe zwakker verband</a:t>
            </a:r>
            <a:br>
              <a:rPr lang="nl-BE" dirty="0"/>
            </a:br>
            <a:r>
              <a:rPr lang="nl-BE" dirty="0"/>
              <a:t>= hoe lager correlatie</a:t>
            </a:r>
          </a:p>
          <a:p>
            <a:pPr lvl="1"/>
            <a:endParaRPr lang="nl-BE" dirty="0"/>
          </a:p>
          <a:p>
            <a:endParaRPr lang="nl-BE" dirty="0"/>
          </a:p>
          <a:p>
            <a:endParaRPr lang="nl-BE" dirty="0"/>
          </a:p>
          <a:p>
            <a:pPr marL="86400" indent="0">
              <a:buNone/>
            </a:pPr>
            <a:endParaRPr lang="nl-BE" dirty="0"/>
          </a:p>
        </p:txBody>
      </p:sp>
      <p:sp>
        <p:nvSpPr>
          <p:cNvPr id="5" name="Ovaal 4">
            <a:extLst>
              <a:ext uri="{FF2B5EF4-FFF2-40B4-BE49-F238E27FC236}">
                <a16:creationId xmlns:a16="http://schemas.microsoft.com/office/drawing/2014/main" id="{75E14A9F-D651-A24C-CA54-9A1B1AB7EAB6}"/>
              </a:ext>
            </a:extLst>
          </p:cNvPr>
          <p:cNvSpPr/>
          <p:nvPr/>
        </p:nvSpPr>
        <p:spPr>
          <a:xfrm>
            <a:off x="10959062" y="4876800"/>
            <a:ext cx="2223537" cy="10820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7909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Correlatiecoëfficiënt</a:t>
            </a:r>
          </a:p>
          <a:p>
            <a:pPr marL="86400" indent="0">
              <a:buNone/>
            </a:pPr>
            <a:r>
              <a:rPr lang="nl-BE" dirty="0"/>
              <a:t>= cijfermatige uitdrukking van </a:t>
            </a:r>
            <a:r>
              <a:rPr lang="nl-BE" u="sng" dirty="0"/>
              <a:t>lineair</a:t>
            </a:r>
            <a:r>
              <a:rPr lang="nl-BE" dirty="0"/>
              <a:t> verband</a:t>
            </a:r>
          </a:p>
          <a:p>
            <a:r>
              <a:rPr lang="nl-BE" dirty="0"/>
              <a:t>Gestandaardiseerde numerieke maat</a:t>
            </a:r>
          </a:p>
          <a:p>
            <a:pPr lvl="1"/>
            <a:r>
              <a:rPr lang="nl-BE" dirty="0"/>
              <a:t>-1 ≤ r ≤ +1</a:t>
            </a:r>
          </a:p>
          <a:p>
            <a:pPr lvl="1"/>
            <a:r>
              <a:rPr lang="nl-BE" dirty="0"/>
              <a:t>0 = geen lineair verband</a:t>
            </a:r>
          </a:p>
          <a:p>
            <a:pPr lvl="1"/>
            <a:endParaRPr lang="nl-BE" dirty="0"/>
          </a:p>
          <a:p>
            <a:r>
              <a:rPr lang="nl-BE" b="1" dirty="0"/>
              <a:t>Positieve correlatiecoëfficiënt (+): </a:t>
            </a:r>
          </a:p>
          <a:p>
            <a:pPr lvl="1"/>
            <a:r>
              <a:rPr lang="nl-BE" dirty="0"/>
              <a:t>positief verband tussen de variabelen</a:t>
            </a:r>
          </a:p>
          <a:p>
            <a:pPr lvl="1"/>
            <a:r>
              <a:rPr lang="nl-BE" dirty="0"/>
              <a:t>x neemt toe = y neemt toe</a:t>
            </a:r>
          </a:p>
          <a:p>
            <a:endParaRPr lang="nl-BE" dirty="0"/>
          </a:p>
          <a:p>
            <a:r>
              <a:rPr lang="nl-BE" b="1" dirty="0"/>
              <a:t>Negatieve correlatiecoëfficiënt (-):</a:t>
            </a:r>
          </a:p>
          <a:p>
            <a:pPr lvl="1"/>
            <a:r>
              <a:rPr lang="nl-BE" dirty="0"/>
              <a:t>negatief verband tussen de variabelen</a:t>
            </a:r>
          </a:p>
          <a:p>
            <a:pPr lvl="1"/>
            <a:r>
              <a:rPr lang="nl-BE" dirty="0"/>
              <a:t>x neemt toe = y neemt af</a:t>
            </a:r>
          </a:p>
          <a:p>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32</a:t>
            </a:fld>
            <a:endParaRPr lang="en-GB" noProof="0" dirty="0"/>
          </a:p>
        </p:txBody>
      </p:sp>
      <p:pic>
        <p:nvPicPr>
          <p:cNvPr id="7" name="Afbeelding 6">
            <a:extLst>
              <a:ext uri="{FF2B5EF4-FFF2-40B4-BE49-F238E27FC236}">
                <a16:creationId xmlns:a16="http://schemas.microsoft.com/office/drawing/2014/main" id="{8E3B9F65-C71E-4A05-B3D7-F68F3C84F702}"/>
              </a:ext>
            </a:extLst>
          </p:cNvPr>
          <p:cNvPicPr>
            <a:picLocks noChangeAspect="1"/>
          </p:cNvPicPr>
          <p:nvPr/>
        </p:nvPicPr>
        <p:blipFill>
          <a:blip r:embed="rId3"/>
          <a:stretch>
            <a:fillRect/>
          </a:stretch>
        </p:blipFill>
        <p:spPr>
          <a:xfrm>
            <a:off x="8947045" y="3683201"/>
            <a:ext cx="7910073" cy="3928670"/>
          </a:xfrm>
          <a:prstGeom prst="rect">
            <a:avLst/>
          </a:prstGeom>
        </p:spPr>
      </p:pic>
    </p:spTree>
    <p:extLst>
      <p:ext uri="{BB962C8B-B14F-4D97-AF65-F5344CB8AC3E}">
        <p14:creationId xmlns:p14="http://schemas.microsoft.com/office/powerpoint/2010/main" val="189469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a:extLst>
              <a:ext uri="{FF2B5EF4-FFF2-40B4-BE49-F238E27FC236}">
                <a16:creationId xmlns:a16="http://schemas.microsoft.com/office/drawing/2014/main" id="{8DB1403E-7980-48D0-8D15-6C0ADD7A0802}"/>
              </a:ext>
            </a:extLst>
          </p:cNvPr>
          <p:cNvPicPr>
            <a:picLocks noGrp="1" noChangeAspect="1"/>
          </p:cNvPicPr>
          <p:nvPr>
            <p:ph idx="13"/>
          </p:nvPr>
        </p:nvPicPr>
        <p:blipFill rotWithShape="1">
          <a:blip r:embed="rId3" cstate="print">
            <a:extLst>
              <a:ext uri="{28A0092B-C50C-407E-A947-70E740481C1C}">
                <a14:useLocalDpi xmlns:a14="http://schemas.microsoft.com/office/drawing/2010/main" val="0"/>
              </a:ext>
            </a:extLst>
          </a:blip>
          <a:srcRect l="10280" t="17712" r="7027" b="8805"/>
          <a:stretch/>
        </p:blipFill>
        <p:spPr>
          <a:xfrm>
            <a:off x="8669337" y="5784935"/>
            <a:ext cx="7363327" cy="3681664"/>
          </a:xfrm>
        </p:spPr>
      </p:pic>
      <p:sp>
        <p:nvSpPr>
          <p:cNvPr id="2" name="Titel 1">
            <a:extLst>
              <a:ext uri="{FF2B5EF4-FFF2-40B4-BE49-F238E27FC236}">
                <a16:creationId xmlns:a16="http://schemas.microsoft.com/office/drawing/2014/main" id="{9DC20BEA-178C-48FA-ADCC-053A7DB60A3B}"/>
              </a:ext>
            </a:extLst>
          </p:cNvPr>
          <p:cNvSpPr>
            <a:spLocks noGrp="1"/>
          </p:cNvSpPr>
          <p:nvPr>
            <p:ph type="title"/>
          </p:nvPr>
        </p:nvSpPr>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DB335721-48ED-42E8-8855-57CEC1445FF8}"/>
              </a:ext>
            </a:extLst>
          </p:cNvPr>
          <p:cNvSpPr>
            <a:spLocks noGrp="1"/>
          </p:cNvSpPr>
          <p:nvPr>
            <p:ph idx="1"/>
          </p:nvPr>
        </p:nvSpPr>
        <p:spPr>
          <a:xfrm>
            <a:off x="327069" y="1816272"/>
            <a:ext cx="16858641" cy="7937327"/>
          </a:xfrm>
        </p:spPr>
        <p:txBody>
          <a:bodyPr>
            <a:normAutofit/>
          </a:bodyPr>
          <a:lstStyle/>
          <a:p>
            <a:pPr marL="86400" indent="0">
              <a:buNone/>
            </a:pPr>
            <a:r>
              <a:rPr lang="nl-BE" b="1" dirty="0">
                <a:solidFill>
                  <a:srgbClr val="C00000"/>
                </a:solidFill>
              </a:rPr>
              <a:t>Correlatie = lineair verband</a:t>
            </a:r>
          </a:p>
          <a:p>
            <a:r>
              <a:rPr lang="nl-BE" dirty="0"/>
              <a:t>Indien gevraagd, zal SPSS altijd een rechte projecteren</a:t>
            </a:r>
          </a:p>
          <a:p>
            <a:r>
              <a:rPr lang="nl-BE" dirty="0"/>
              <a:t>Niet evident om te zien aan datapunten of het lineair is of niet</a:t>
            </a:r>
          </a:p>
          <a:p>
            <a:pPr lvl="1"/>
            <a:r>
              <a:rPr lang="nl-BE" b="1" dirty="0"/>
              <a:t>Hoe ben je zeker ?</a:t>
            </a:r>
          </a:p>
          <a:p>
            <a:pPr lvl="2"/>
            <a:r>
              <a:rPr lang="nl-BE" b="1" dirty="0"/>
              <a:t>Vuistregel</a:t>
            </a:r>
            <a:r>
              <a:rPr lang="nl-BE" dirty="0"/>
              <a:t>:</a:t>
            </a:r>
          </a:p>
          <a:p>
            <a:pPr lvl="3"/>
            <a:r>
              <a:rPr lang="nl-BE" dirty="0"/>
              <a:t>Indien geen expliciet non-lineair verband zichtbaar</a:t>
            </a:r>
          </a:p>
          <a:p>
            <a:pPr lvl="4"/>
            <a:r>
              <a:rPr lang="nl-BE" dirty="0"/>
              <a:t>Oké om als lineair te beschouwen</a:t>
            </a:r>
          </a:p>
          <a:p>
            <a:pPr lvl="3"/>
            <a:r>
              <a:rPr lang="nl-BE" dirty="0"/>
              <a:t>Voorbeeld van non-lineair:</a:t>
            </a:r>
          </a:p>
          <a:p>
            <a:pPr lvl="1"/>
            <a:endParaRPr lang="nl-BE" dirty="0"/>
          </a:p>
          <a:p>
            <a:pPr lvl="1"/>
            <a:endParaRPr lang="nl-BE" dirty="0"/>
          </a:p>
          <a:p>
            <a:pPr marL="720000" lvl="1" indent="0">
              <a:buNone/>
            </a:pPr>
            <a:endParaRPr lang="nl-BE" dirty="0"/>
          </a:p>
          <a:p>
            <a:pPr lvl="1"/>
            <a:r>
              <a:rPr lang="nl-BE" b="1" dirty="0"/>
              <a:t>Indien non-lineair</a:t>
            </a:r>
          </a:p>
          <a:p>
            <a:pPr lvl="2"/>
            <a:r>
              <a:rPr lang="nl-BE" dirty="0"/>
              <a:t>Correlatiecoëfficiënt= betekenisloos</a:t>
            </a:r>
          </a:p>
          <a:p>
            <a:pPr lvl="1"/>
            <a:endParaRPr lang="nl-BE" dirty="0"/>
          </a:p>
        </p:txBody>
      </p:sp>
      <p:sp>
        <p:nvSpPr>
          <p:cNvPr id="4" name="Tijdelijke aanduiding voor dianummer 3">
            <a:extLst>
              <a:ext uri="{FF2B5EF4-FFF2-40B4-BE49-F238E27FC236}">
                <a16:creationId xmlns:a16="http://schemas.microsoft.com/office/drawing/2014/main" id="{A056665E-94BB-45F5-A336-09CFEE3B5327}"/>
              </a:ext>
            </a:extLst>
          </p:cNvPr>
          <p:cNvSpPr>
            <a:spLocks noGrp="1"/>
          </p:cNvSpPr>
          <p:nvPr>
            <p:ph type="sldNum" sz="quarter" idx="12"/>
          </p:nvPr>
        </p:nvSpPr>
        <p:spPr/>
        <p:txBody>
          <a:bodyPr/>
          <a:lstStyle/>
          <a:p>
            <a:fld id="{7AE184E0-0BD4-4705-A12B-9B71DDE63301}" type="slidenum">
              <a:rPr lang="en-GB" noProof="0" smtClean="0"/>
              <a:t>33</a:t>
            </a:fld>
            <a:endParaRPr lang="en-GB" noProof="0" dirty="0"/>
          </a:p>
        </p:txBody>
      </p:sp>
      <p:pic>
        <p:nvPicPr>
          <p:cNvPr id="10" name="Afbeelding 9">
            <a:extLst>
              <a:ext uri="{FF2B5EF4-FFF2-40B4-BE49-F238E27FC236}">
                <a16:creationId xmlns:a16="http://schemas.microsoft.com/office/drawing/2014/main" id="{0AE75CB4-1A94-4CDF-AB57-C52D9E10CCBB}"/>
              </a:ext>
            </a:extLst>
          </p:cNvPr>
          <p:cNvPicPr>
            <a:picLocks noChangeAspect="1"/>
          </p:cNvPicPr>
          <p:nvPr/>
        </p:nvPicPr>
        <p:blipFill rotWithShape="1">
          <a:blip r:embed="rId4"/>
          <a:srcRect l="5541" b="8188"/>
          <a:stretch/>
        </p:blipFill>
        <p:spPr>
          <a:xfrm>
            <a:off x="12527039" y="1756910"/>
            <a:ext cx="4619080" cy="2647443"/>
          </a:xfrm>
          <a:prstGeom prst="rect">
            <a:avLst/>
          </a:prstGeom>
        </p:spPr>
      </p:pic>
      <p:sp>
        <p:nvSpPr>
          <p:cNvPr id="11" name="Rechthoek 10">
            <a:extLst>
              <a:ext uri="{FF2B5EF4-FFF2-40B4-BE49-F238E27FC236}">
                <a16:creationId xmlns:a16="http://schemas.microsoft.com/office/drawing/2014/main" id="{5013AE0B-5C75-4515-8AB2-FFAE7E062E32}"/>
              </a:ext>
            </a:extLst>
          </p:cNvPr>
          <p:cNvSpPr/>
          <p:nvPr/>
        </p:nvSpPr>
        <p:spPr>
          <a:xfrm>
            <a:off x="13982553" y="4533782"/>
            <a:ext cx="1795684" cy="523220"/>
          </a:xfrm>
          <a:prstGeom prst="rect">
            <a:avLst/>
          </a:prstGeom>
        </p:spPr>
        <p:txBody>
          <a:bodyPr wrap="none">
            <a:spAutoFit/>
          </a:bodyPr>
          <a:lstStyle/>
          <a:p>
            <a:r>
              <a:rPr lang="nl-BE" sz="2800" b="1" dirty="0">
                <a:solidFill>
                  <a:srgbClr val="C00000"/>
                </a:solidFill>
                <a:latin typeface="Verdana" panose="020B0604030504040204" pitchFamily="34" charset="0"/>
                <a:ea typeface="Verdana" panose="020B0604030504040204" pitchFamily="34" charset="0"/>
              </a:rPr>
              <a:t>Lineair?</a:t>
            </a:r>
          </a:p>
        </p:txBody>
      </p:sp>
      <p:sp>
        <p:nvSpPr>
          <p:cNvPr id="12" name="Ovaal 11">
            <a:extLst>
              <a:ext uri="{FF2B5EF4-FFF2-40B4-BE49-F238E27FC236}">
                <a16:creationId xmlns:a16="http://schemas.microsoft.com/office/drawing/2014/main" id="{042EF8BB-90A7-411F-8232-CCBA1D2DF07A}"/>
              </a:ext>
            </a:extLst>
          </p:cNvPr>
          <p:cNvSpPr/>
          <p:nvPr/>
        </p:nvSpPr>
        <p:spPr>
          <a:xfrm>
            <a:off x="12749184" y="1816272"/>
            <a:ext cx="4262422" cy="24782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C00000"/>
              </a:solidFill>
            </a:endParaRPr>
          </a:p>
        </p:txBody>
      </p:sp>
    </p:spTree>
    <p:extLst>
      <p:ext uri="{BB962C8B-B14F-4D97-AF65-F5344CB8AC3E}">
        <p14:creationId xmlns:p14="http://schemas.microsoft.com/office/powerpoint/2010/main" val="118793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Scatterplots en correlatiecoëfficiënten</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p:txBody>
          <a:bodyPr/>
          <a:lstStyle/>
          <a:p>
            <a:fld id="{7AE184E0-0BD4-4705-A12B-9B71DDE63301}" type="slidenum">
              <a:rPr lang="en-GB" noProof="0" smtClean="0"/>
              <a:t>34</a:t>
            </a:fld>
            <a:endParaRPr lang="en-GB" noProof="0" dirty="0"/>
          </a:p>
        </p:txBody>
      </p:sp>
      <p:sp>
        <p:nvSpPr>
          <p:cNvPr id="2" name="Tijdelijke aanduiding voor inhoud 1">
            <a:extLst>
              <a:ext uri="{FF2B5EF4-FFF2-40B4-BE49-F238E27FC236}">
                <a16:creationId xmlns:a16="http://schemas.microsoft.com/office/drawing/2014/main" id="{CE0AE9EA-475E-4C38-87B6-4480F6B1A475}"/>
              </a:ext>
            </a:extLst>
          </p:cNvPr>
          <p:cNvSpPr>
            <a:spLocks noGrp="1"/>
          </p:cNvSpPr>
          <p:nvPr>
            <p:ph idx="13"/>
          </p:nvPr>
        </p:nvSpPr>
        <p:spPr/>
        <p:txBody>
          <a:bodyPr/>
          <a:lstStyle/>
          <a:p>
            <a:endParaRPr lang="nl-BE"/>
          </a:p>
        </p:txBody>
      </p:sp>
      <p:sp>
        <p:nvSpPr>
          <p:cNvPr id="4" name="Tijdelijke aanduiding voor inhoud 3">
            <a:extLst>
              <a:ext uri="{FF2B5EF4-FFF2-40B4-BE49-F238E27FC236}">
                <a16:creationId xmlns:a16="http://schemas.microsoft.com/office/drawing/2014/main" id="{95B3F1A4-AF81-49B4-BE52-026F9EC4A55C}"/>
              </a:ext>
            </a:extLst>
          </p:cNvPr>
          <p:cNvSpPr>
            <a:spLocks noGrp="1"/>
          </p:cNvSpPr>
          <p:nvPr>
            <p:ph idx="1"/>
          </p:nvPr>
        </p:nvSpPr>
        <p:spPr/>
        <p:txBody>
          <a:bodyPr/>
          <a:lstStyle/>
          <a:p>
            <a:pPr marL="86400" indent="0">
              <a:buNone/>
            </a:pPr>
            <a:r>
              <a:rPr lang="nl-BE" b="1" dirty="0">
                <a:solidFill>
                  <a:srgbClr val="C00000"/>
                </a:solidFill>
              </a:rPr>
              <a:t>Oefening scatterplot opvragen</a:t>
            </a:r>
          </a:p>
          <a:p>
            <a:endParaRPr lang="nl-BE" dirty="0"/>
          </a:p>
          <a:p>
            <a:r>
              <a:rPr lang="nl-BE" i="1" dirty="0">
                <a:solidFill>
                  <a:srgbClr val="C00000"/>
                </a:solidFill>
              </a:rPr>
              <a:t>Bepaal aan de hand van een scatterplot of er sprake is van een lineair verband tussen leeftijd en relatieduur. </a:t>
            </a:r>
          </a:p>
          <a:p>
            <a:r>
              <a:rPr lang="nl-BE" i="1" dirty="0">
                <a:solidFill>
                  <a:srgbClr val="C00000"/>
                </a:solidFill>
              </a:rPr>
              <a:t>Zo ja, welke richting heeft dat verband en is die zwakker of sterker dan het verband dat we eerder zagen tussen angst en depressie?</a:t>
            </a:r>
            <a:br>
              <a:rPr lang="nl-BE" dirty="0"/>
            </a:br>
            <a:endParaRPr lang="nl-BE" dirty="0"/>
          </a:p>
          <a:p>
            <a:r>
              <a:rPr lang="nl-BE" dirty="0"/>
              <a:t>DATA_WAVE1_CenW.sav</a:t>
            </a:r>
          </a:p>
          <a:p>
            <a:endParaRPr lang="nl-BE" dirty="0"/>
          </a:p>
        </p:txBody>
      </p:sp>
    </p:spTree>
    <p:extLst>
      <p:ext uri="{BB962C8B-B14F-4D97-AF65-F5344CB8AC3E}">
        <p14:creationId xmlns:p14="http://schemas.microsoft.com/office/powerpoint/2010/main" val="342450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1. </a:t>
            </a:r>
            <a:r>
              <a:rPr lang="nl-BE" dirty="0"/>
              <a:t>Check voor inconsistenties</a:t>
            </a:r>
          </a:p>
          <a:p>
            <a:pPr lvl="1"/>
            <a:r>
              <a:rPr lang="nl-BE" dirty="0"/>
              <a:t>Beide oké!</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35</a:t>
            </a:fld>
            <a:endParaRPr lang="en-GB" noProof="0" dirty="0"/>
          </a:p>
        </p:txBody>
      </p:sp>
      <p:pic>
        <p:nvPicPr>
          <p:cNvPr id="5" name="Afbeelding 4">
            <a:extLst>
              <a:ext uri="{FF2B5EF4-FFF2-40B4-BE49-F238E27FC236}">
                <a16:creationId xmlns:a16="http://schemas.microsoft.com/office/drawing/2014/main" id="{F4127F6A-C48F-47B7-83FC-2944565B7F89}"/>
              </a:ext>
            </a:extLst>
          </p:cNvPr>
          <p:cNvPicPr>
            <a:picLocks noChangeAspect="1"/>
          </p:cNvPicPr>
          <p:nvPr/>
        </p:nvPicPr>
        <p:blipFill rotWithShape="1">
          <a:blip r:embed="rId2"/>
          <a:srcRect b="72739"/>
          <a:stretch/>
        </p:blipFill>
        <p:spPr>
          <a:xfrm>
            <a:off x="1556163" y="3033176"/>
            <a:ext cx="7431427" cy="5503518"/>
          </a:xfrm>
          <a:prstGeom prst="rect">
            <a:avLst/>
          </a:prstGeom>
        </p:spPr>
      </p:pic>
      <p:pic>
        <p:nvPicPr>
          <p:cNvPr id="6" name="Afbeelding 5">
            <a:extLst>
              <a:ext uri="{FF2B5EF4-FFF2-40B4-BE49-F238E27FC236}">
                <a16:creationId xmlns:a16="http://schemas.microsoft.com/office/drawing/2014/main" id="{612E8A72-9320-47E3-9B22-0811F5E42474}"/>
              </a:ext>
            </a:extLst>
          </p:cNvPr>
          <p:cNvPicPr>
            <a:picLocks noChangeAspect="1"/>
          </p:cNvPicPr>
          <p:nvPr/>
        </p:nvPicPr>
        <p:blipFill rotWithShape="1">
          <a:blip r:embed="rId3"/>
          <a:srcRect b="68902"/>
          <a:stretch/>
        </p:blipFill>
        <p:spPr>
          <a:xfrm>
            <a:off x="8987589" y="3033176"/>
            <a:ext cx="6943955" cy="5605942"/>
          </a:xfrm>
          <a:prstGeom prst="rect">
            <a:avLst/>
          </a:prstGeom>
        </p:spPr>
      </p:pic>
    </p:spTree>
    <p:extLst>
      <p:ext uri="{BB962C8B-B14F-4D97-AF65-F5344CB8AC3E}">
        <p14:creationId xmlns:p14="http://schemas.microsoft.com/office/powerpoint/2010/main" val="1400932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2. </a:t>
            </a:r>
            <a:r>
              <a:rPr lang="nl-BE" dirty="0"/>
              <a:t>Variabele leeftijd aanmaken</a:t>
            </a:r>
          </a:p>
          <a:p>
            <a:pPr lvl="1"/>
            <a:r>
              <a:rPr lang="nl-BE" i="1" dirty="0"/>
              <a:t>Syntax</a:t>
            </a:r>
            <a:r>
              <a:rPr lang="nl-BE" dirty="0"/>
              <a:t>:</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36</a:t>
            </a:fld>
            <a:endParaRPr lang="en-GB" noProof="0" dirty="0"/>
          </a:p>
        </p:txBody>
      </p:sp>
      <p:pic>
        <p:nvPicPr>
          <p:cNvPr id="7" name="Afbeelding 6">
            <a:extLst>
              <a:ext uri="{FF2B5EF4-FFF2-40B4-BE49-F238E27FC236}">
                <a16:creationId xmlns:a16="http://schemas.microsoft.com/office/drawing/2014/main" id="{C63C29DF-D2C1-43D1-969C-512472313417}"/>
              </a:ext>
            </a:extLst>
          </p:cNvPr>
          <p:cNvPicPr>
            <a:picLocks noChangeAspect="1"/>
          </p:cNvPicPr>
          <p:nvPr/>
        </p:nvPicPr>
        <p:blipFill>
          <a:blip r:embed="rId3"/>
          <a:stretch>
            <a:fillRect/>
          </a:stretch>
        </p:blipFill>
        <p:spPr>
          <a:xfrm>
            <a:off x="2170752" y="3333909"/>
            <a:ext cx="7582958" cy="1305107"/>
          </a:xfrm>
          <a:prstGeom prst="rect">
            <a:avLst/>
          </a:prstGeom>
        </p:spPr>
      </p:pic>
      <p:pic>
        <p:nvPicPr>
          <p:cNvPr id="8" name="Afbeelding 7">
            <a:extLst>
              <a:ext uri="{FF2B5EF4-FFF2-40B4-BE49-F238E27FC236}">
                <a16:creationId xmlns:a16="http://schemas.microsoft.com/office/drawing/2014/main" id="{3994C454-8B6F-4434-B2FA-7E80C9708714}"/>
              </a:ext>
            </a:extLst>
          </p:cNvPr>
          <p:cNvPicPr>
            <a:picLocks noChangeAspect="1"/>
          </p:cNvPicPr>
          <p:nvPr/>
        </p:nvPicPr>
        <p:blipFill rotWithShape="1">
          <a:blip r:embed="rId4"/>
          <a:srcRect b="72615"/>
          <a:stretch/>
        </p:blipFill>
        <p:spPr>
          <a:xfrm>
            <a:off x="8584136" y="4256027"/>
            <a:ext cx="6792222" cy="5052902"/>
          </a:xfrm>
          <a:prstGeom prst="rect">
            <a:avLst/>
          </a:prstGeom>
        </p:spPr>
      </p:pic>
    </p:spTree>
    <p:extLst>
      <p:ext uri="{BB962C8B-B14F-4D97-AF65-F5344CB8AC3E}">
        <p14:creationId xmlns:p14="http://schemas.microsoft.com/office/powerpoint/2010/main" val="4144861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FD2B56C6-E88E-433A-8079-9F697F695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7572" y="2478767"/>
            <a:ext cx="6523008" cy="7151334"/>
          </a:xfrm>
          <a:prstGeom prst="rect">
            <a:avLst/>
          </a:prstGeom>
        </p:spPr>
      </p:pic>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3. </a:t>
            </a:r>
            <a:r>
              <a:rPr lang="nl-BE" dirty="0"/>
              <a:t>Scatterplot opvragen</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37</a:t>
            </a:fld>
            <a:endParaRPr lang="en-GB" noProof="0" dirty="0"/>
          </a:p>
        </p:txBody>
      </p:sp>
      <p:pic>
        <p:nvPicPr>
          <p:cNvPr id="10" name="Afbeelding 9">
            <a:extLst>
              <a:ext uri="{FF2B5EF4-FFF2-40B4-BE49-F238E27FC236}">
                <a16:creationId xmlns:a16="http://schemas.microsoft.com/office/drawing/2014/main" id="{5A7BE00F-9F56-442D-897A-56F634367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90" y="2659213"/>
            <a:ext cx="5569637" cy="5278114"/>
          </a:xfrm>
          <a:prstGeom prst="rect">
            <a:avLst/>
          </a:prstGeom>
        </p:spPr>
      </p:pic>
      <p:pic>
        <p:nvPicPr>
          <p:cNvPr id="11" name="Afbeelding 10">
            <a:extLst>
              <a:ext uri="{FF2B5EF4-FFF2-40B4-BE49-F238E27FC236}">
                <a16:creationId xmlns:a16="http://schemas.microsoft.com/office/drawing/2014/main" id="{B402349C-FE1E-44F7-91B7-2A7EDE2E7B2D}"/>
              </a:ext>
            </a:extLst>
          </p:cNvPr>
          <p:cNvPicPr>
            <a:picLocks noChangeAspect="1"/>
          </p:cNvPicPr>
          <p:nvPr/>
        </p:nvPicPr>
        <p:blipFill>
          <a:blip r:embed="rId4"/>
          <a:stretch>
            <a:fillRect/>
          </a:stretch>
        </p:blipFill>
        <p:spPr>
          <a:xfrm>
            <a:off x="6185641" y="3987584"/>
            <a:ext cx="4648849" cy="2743583"/>
          </a:xfrm>
          <a:prstGeom prst="rect">
            <a:avLst/>
          </a:prstGeom>
        </p:spPr>
      </p:pic>
      <p:grpSp>
        <p:nvGrpSpPr>
          <p:cNvPr id="12" name="Groep 11">
            <a:extLst>
              <a:ext uri="{FF2B5EF4-FFF2-40B4-BE49-F238E27FC236}">
                <a16:creationId xmlns:a16="http://schemas.microsoft.com/office/drawing/2014/main" id="{5BCCA7B4-1089-415C-94DE-F0936123D151}"/>
              </a:ext>
            </a:extLst>
          </p:cNvPr>
          <p:cNvGrpSpPr/>
          <p:nvPr/>
        </p:nvGrpSpPr>
        <p:grpSpPr>
          <a:xfrm>
            <a:off x="7060869" y="6103231"/>
            <a:ext cx="1094875" cy="511615"/>
            <a:chOff x="11574378" y="2683042"/>
            <a:chExt cx="1094875" cy="511615"/>
          </a:xfrm>
        </p:grpSpPr>
        <p:sp>
          <p:nvSpPr>
            <p:cNvPr id="13" name="Ovaal 12">
              <a:extLst>
                <a:ext uri="{FF2B5EF4-FFF2-40B4-BE49-F238E27FC236}">
                  <a16:creationId xmlns:a16="http://schemas.microsoft.com/office/drawing/2014/main" id="{19097270-F3C6-414F-A0F6-4768A98664E9}"/>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kstvak 13">
              <a:extLst>
                <a:ext uri="{FF2B5EF4-FFF2-40B4-BE49-F238E27FC236}">
                  <a16:creationId xmlns:a16="http://schemas.microsoft.com/office/drawing/2014/main" id="{5CB36617-D1D8-4B70-9B86-DD5C612481A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cxnSp>
        <p:nvCxnSpPr>
          <p:cNvPr id="15" name="Rechte verbindingslijn met pijl 18">
            <a:extLst>
              <a:ext uri="{FF2B5EF4-FFF2-40B4-BE49-F238E27FC236}">
                <a16:creationId xmlns:a16="http://schemas.microsoft.com/office/drawing/2014/main" id="{053F0532-110B-4AC7-8ADD-9779B9A732E2}"/>
              </a:ext>
            </a:extLst>
          </p:cNvPr>
          <p:cNvCxnSpPr>
            <a:cxnSpLocks/>
          </p:cNvCxnSpPr>
          <p:nvPr/>
        </p:nvCxnSpPr>
        <p:spPr>
          <a:xfrm flipV="1">
            <a:off x="12063709" y="3987584"/>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ep 15">
            <a:extLst>
              <a:ext uri="{FF2B5EF4-FFF2-40B4-BE49-F238E27FC236}">
                <a16:creationId xmlns:a16="http://schemas.microsoft.com/office/drawing/2014/main" id="{D6E21BD5-5A03-4F81-924F-35DA4533D61A}"/>
              </a:ext>
            </a:extLst>
          </p:cNvPr>
          <p:cNvGrpSpPr/>
          <p:nvPr/>
        </p:nvGrpSpPr>
        <p:grpSpPr>
          <a:xfrm>
            <a:off x="6116777" y="4266048"/>
            <a:ext cx="1094875" cy="511615"/>
            <a:chOff x="11574378" y="2683042"/>
            <a:chExt cx="1094875" cy="511615"/>
          </a:xfrm>
        </p:grpSpPr>
        <p:sp>
          <p:nvSpPr>
            <p:cNvPr id="17" name="Ovaal 16">
              <a:extLst>
                <a:ext uri="{FF2B5EF4-FFF2-40B4-BE49-F238E27FC236}">
                  <a16:creationId xmlns:a16="http://schemas.microsoft.com/office/drawing/2014/main" id="{01510664-86FC-41EA-A86D-4789F8EA7D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kstvak 17">
              <a:extLst>
                <a:ext uri="{FF2B5EF4-FFF2-40B4-BE49-F238E27FC236}">
                  <a16:creationId xmlns:a16="http://schemas.microsoft.com/office/drawing/2014/main" id="{09F75390-F424-4384-A3E7-74F392A844D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grpSp>
        <p:nvGrpSpPr>
          <p:cNvPr id="19" name="Groep 18">
            <a:extLst>
              <a:ext uri="{FF2B5EF4-FFF2-40B4-BE49-F238E27FC236}">
                <a16:creationId xmlns:a16="http://schemas.microsoft.com/office/drawing/2014/main" id="{25FA8895-1FE7-49B1-9CC7-D16F9B682543}"/>
              </a:ext>
            </a:extLst>
          </p:cNvPr>
          <p:cNvGrpSpPr/>
          <p:nvPr/>
        </p:nvGrpSpPr>
        <p:grpSpPr>
          <a:xfrm>
            <a:off x="12711124" y="3655862"/>
            <a:ext cx="1094875" cy="511615"/>
            <a:chOff x="11574378" y="2683042"/>
            <a:chExt cx="1094875" cy="511615"/>
          </a:xfrm>
        </p:grpSpPr>
        <p:sp>
          <p:nvSpPr>
            <p:cNvPr id="20" name="Ovaal 19">
              <a:extLst>
                <a:ext uri="{FF2B5EF4-FFF2-40B4-BE49-F238E27FC236}">
                  <a16:creationId xmlns:a16="http://schemas.microsoft.com/office/drawing/2014/main" id="{9159BFFE-9E13-40AF-AB55-2D3CC9B1D6F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Tekstvak 20">
              <a:extLst>
                <a:ext uri="{FF2B5EF4-FFF2-40B4-BE49-F238E27FC236}">
                  <a16:creationId xmlns:a16="http://schemas.microsoft.com/office/drawing/2014/main" id="{E556A24E-B0FD-41AF-8FBA-A516ED400C4F}"/>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2" name="Groep 21">
            <a:extLst>
              <a:ext uri="{FF2B5EF4-FFF2-40B4-BE49-F238E27FC236}">
                <a16:creationId xmlns:a16="http://schemas.microsoft.com/office/drawing/2014/main" id="{BA0C389F-854B-416B-8A22-E690C908DDA7}"/>
              </a:ext>
            </a:extLst>
          </p:cNvPr>
          <p:cNvGrpSpPr/>
          <p:nvPr/>
        </p:nvGrpSpPr>
        <p:grpSpPr>
          <a:xfrm>
            <a:off x="12767666" y="9318397"/>
            <a:ext cx="1094875" cy="511615"/>
            <a:chOff x="11574378" y="2683042"/>
            <a:chExt cx="1094875" cy="511615"/>
          </a:xfrm>
        </p:grpSpPr>
        <p:sp>
          <p:nvSpPr>
            <p:cNvPr id="23" name="Ovaal 22">
              <a:extLst>
                <a:ext uri="{FF2B5EF4-FFF2-40B4-BE49-F238E27FC236}">
                  <a16:creationId xmlns:a16="http://schemas.microsoft.com/office/drawing/2014/main" id="{B5886F4E-2744-4477-A948-F92C1793B5B5}"/>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Tekstvak 23">
              <a:extLst>
                <a:ext uri="{FF2B5EF4-FFF2-40B4-BE49-F238E27FC236}">
                  <a16:creationId xmlns:a16="http://schemas.microsoft.com/office/drawing/2014/main" id="{0DB2B006-E90F-46B9-AF36-9025E0364A0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25" name="Groep 24">
            <a:extLst>
              <a:ext uri="{FF2B5EF4-FFF2-40B4-BE49-F238E27FC236}">
                <a16:creationId xmlns:a16="http://schemas.microsoft.com/office/drawing/2014/main" id="{51E207A1-5DFF-484E-8618-DE6ACE40C7F9}"/>
              </a:ext>
            </a:extLst>
          </p:cNvPr>
          <p:cNvGrpSpPr/>
          <p:nvPr/>
        </p:nvGrpSpPr>
        <p:grpSpPr>
          <a:xfrm>
            <a:off x="5585832" y="7192963"/>
            <a:ext cx="1094875" cy="511615"/>
            <a:chOff x="11574378" y="2683042"/>
            <a:chExt cx="1094875" cy="511615"/>
          </a:xfrm>
        </p:grpSpPr>
        <p:sp>
          <p:nvSpPr>
            <p:cNvPr id="26" name="Ovaal 25">
              <a:extLst>
                <a:ext uri="{FF2B5EF4-FFF2-40B4-BE49-F238E27FC236}">
                  <a16:creationId xmlns:a16="http://schemas.microsoft.com/office/drawing/2014/main" id="{5FF8E51E-C120-4E3D-8A66-5C287CAA0D2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Tekstvak 26">
              <a:extLst>
                <a:ext uri="{FF2B5EF4-FFF2-40B4-BE49-F238E27FC236}">
                  <a16:creationId xmlns:a16="http://schemas.microsoft.com/office/drawing/2014/main" id="{985EC187-341D-4C33-AF1E-869C0631BD0C}"/>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cxnSp>
        <p:nvCxnSpPr>
          <p:cNvPr id="28" name="Rechte verbindingslijn met pijl 18">
            <a:extLst>
              <a:ext uri="{FF2B5EF4-FFF2-40B4-BE49-F238E27FC236}">
                <a16:creationId xmlns:a16="http://schemas.microsoft.com/office/drawing/2014/main" id="{1E46437C-91DD-47EA-9FFE-177AD11B1794}"/>
              </a:ext>
            </a:extLst>
          </p:cNvPr>
          <p:cNvCxnSpPr>
            <a:cxnSpLocks/>
          </p:cNvCxnSpPr>
          <p:nvPr/>
        </p:nvCxnSpPr>
        <p:spPr>
          <a:xfrm flipV="1">
            <a:off x="12063709" y="3353006"/>
            <a:ext cx="1529430" cy="51384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233364AB-808C-49B6-BA3B-4B7DC826EC8F}"/>
              </a:ext>
            </a:extLst>
          </p:cNvPr>
          <p:cNvPicPr>
            <a:picLocks noChangeAspect="1"/>
          </p:cNvPicPr>
          <p:nvPr/>
        </p:nvPicPr>
        <p:blipFill>
          <a:blip r:embed="rId5"/>
          <a:stretch>
            <a:fillRect/>
          </a:stretch>
        </p:blipFill>
        <p:spPr>
          <a:xfrm>
            <a:off x="2882848" y="8272098"/>
            <a:ext cx="6775557" cy="1232539"/>
          </a:xfrm>
          <a:prstGeom prst="rect">
            <a:avLst/>
          </a:prstGeom>
        </p:spPr>
      </p:pic>
    </p:spTree>
    <p:extLst>
      <p:ext uri="{BB962C8B-B14F-4D97-AF65-F5344CB8AC3E}">
        <p14:creationId xmlns:p14="http://schemas.microsoft.com/office/powerpoint/2010/main" val="270183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59A5F53A-2D02-4E93-AD92-B1AF2345E0D3}"/>
              </a:ext>
            </a:extLst>
          </p:cNvPr>
          <p:cNvPicPr>
            <a:picLocks noChangeAspect="1"/>
          </p:cNvPicPr>
          <p:nvPr/>
        </p:nvPicPr>
        <p:blipFill>
          <a:blip r:embed="rId3"/>
          <a:stretch>
            <a:fillRect/>
          </a:stretch>
        </p:blipFill>
        <p:spPr>
          <a:xfrm>
            <a:off x="9535951" y="2659980"/>
            <a:ext cx="7518681" cy="4433642"/>
          </a:xfrm>
          <a:prstGeom prst="rect">
            <a:avLst/>
          </a:prstGeom>
        </p:spPr>
      </p:pic>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Output</a:t>
            </a:r>
            <a:endParaRPr lang="nl-BE"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38</a:t>
            </a:fld>
            <a:endParaRPr lang="en-GB" noProof="0" dirty="0"/>
          </a:p>
        </p:txBody>
      </p:sp>
      <p:pic>
        <p:nvPicPr>
          <p:cNvPr id="5" name="Afbeelding 4">
            <a:extLst>
              <a:ext uri="{FF2B5EF4-FFF2-40B4-BE49-F238E27FC236}">
                <a16:creationId xmlns:a16="http://schemas.microsoft.com/office/drawing/2014/main" id="{0C45DD98-0B3A-475E-A7B5-ED86731BBD8C}"/>
              </a:ext>
            </a:extLst>
          </p:cNvPr>
          <p:cNvPicPr>
            <a:picLocks noChangeAspect="1"/>
          </p:cNvPicPr>
          <p:nvPr/>
        </p:nvPicPr>
        <p:blipFill>
          <a:blip r:embed="rId4"/>
          <a:stretch>
            <a:fillRect/>
          </a:stretch>
        </p:blipFill>
        <p:spPr>
          <a:xfrm>
            <a:off x="600408" y="2659979"/>
            <a:ext cx="7518681" cy="4433642"/>
          </a:xfrm>
          <a:prstGeom prst="rect">
            <a:avLst/>
          </a:prstGeom>
        </p:spPr>
      </p:pic>
      <p:cxnSp>
        <p:nvCxnSpPr>
          <p:cNvPr id="9" name="Rechte verbindingslijn met pijl 8">
            <a:extLst>
              <a:ext uri="{FF2B5EF4-FFF2-40B4-BE49-F238E27FC236}">
                <a16:creationId xmlns:a16="http://schemas.microsoft.com/office/drawing/2014/main" id="{A1B84886-B728-4563-93C1-7849905304F2}"/>
              </a:ext>
            </a:extLst>
          </p:cNvPr>
          <p:cNvCxnSpPr>
            <a:cxnSpLocks/>
          </p:cNvCxnSpPr>
          <p:nvPr/>
        </p:nvCxnSpPr>
        <p:spPr>
          <a:xfrm>
            <a:off x="7587927" y="5387893"/>
            <a:ext cx="597920" cy="794084"/>
          </a:xfrm>
          <a:prstGeom prst="straightConnector1">
            <a:avLst/>
          </a:prstGeom>
          <a:ln w="31750">
            <a:solidFill>
              <a:srgbClr val="1E64C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Afbeelding 10">
            <a:extLst>
              <a:ext uri="{FF2B5EF4-FFF2-40B4-BE49-F238E27FC236}">
                <a16:creationId xmlns:a16="http://schemas.microsoft.com/office/drawing/2014/main" id="{A64DDBEB-A81D-43AE-94AC-F3AAABE14617}"/>
              </a:ext>
            </a:extLst>
          </p:cNvPr>
          <p:cNvPicPr>
            <a:picLocks noChangeAspect="1"/>
          </p:cNvPicPr>
          <p:nvPr/>
        </p:nvPicPr>
        <p:blipFill rotWithShape="1">
          <a:blip r:embed="rId5"/>
          <a:srcRect r="53564" b="57972"/>
          <a:stretch/>
        </p:blipFill>
        <p:spPr>
          <a:xfrm>
            <a:off x="6508286" y="6259170"/>
            <a:ext cx="4638469" cy="3370931"/>
          </a:xfrm>
          <a:prstGeom prst="rect">
            <a:avLst/>
          </a:prstGeom>
        </p:spPr>
      </p:pic>
      <p:cxnSp>
        <p:nvCxnSpPr>
          <p:cNvPr id="14" name="Rechte verbindingslijn met pijl 13">
            <a:extLst>
              <a:ext uri="{FF2B5EF4-FFF2-40B4-BE49-F238E27FC236}">
                <a16:creationId xmlns:a16="http://schemas.microsoft.com/office/drawing/2014/main" id="{0394F8E3-138B-49A5-9FF6-B71679E833ED}"/>
              </a:ext>
            </a:extLst>
          </p:cNvPr>
          <p:cNvCxnSpPr>
            <a:cxnSpLocks/>
          </p:cNvCxnSpPr>
          <p:nvPr/>
        </p:nvCxnSpPr>
        <p:spPr>
          <a:xfrm flipV="1">
            <a:off x="9170233" y="5387893"/>
            <a:ext cx="597920" cy="794084"/>
          </a:xfrm>
          <a:prstGeom prst="straightConnector1">
            <a:avLst/>
          </a:prstGeom>
          <a:ln w="31750">
            <a:solidFill>
              <a:srgbClr val="1E64C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al 6">
            <a:extLst>
              <a:ext uri="{FF2B5EF4-FFF2-40B4-BE49-F238E27FC236}">
                <a16:creationId xmlns:a16="http://schemas.microsoft.com/office/drawing/2014/main" id="{BBF7EBC8-3956-1C45-CFA5-7A8FA1142422}"/>
              </a:ext>
            </a:extLst>
          </p:cNvPr>
          <p:cNvSpPr/>
          <p:nvPr/>
        </p:nvSpPr>
        <p:spPr>
          <a:xfrm>
            <a:off x="15847489" y="2202778"/>
            <a:ext cx="1491186" cy="102233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02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BF8D95AC-1F18-41E5-AD4E-4ED784DB7F47}"/>
              </a:ext>
            </a:extLst>
          </p:cNvPr>
          <p:cNvPicPr>
            <a:picLocks noChangeAspect="1"/>
          </p:cNvPicPr>
          <p:nvPr/>
        </p:nvPicPr>
        <p:blipFill rotWithShape="1">
          <a:blip r:embed="rId3"/>
          <a:srcRect r="10292"/>
          <a:stretch/>
        </p:blipFill>
        <p:spPr>
          <a:xfrm>
            <a:off x="7145418" y="1583671"/>
            <a:ext cx="7448887" cy="4896418"/>
          </a:xfrm>
          <a:prstGeom prst="rect">
            <a:avLst/>
          </a:prstGeom>
        </p:spPr>
      </p:pic>
      <p:pic>
        <p:nvPicPr>
          <p:cNvPr id="13" name="Afbeelding 12">
            <a:extLst>
              <a:ext uri="{FF2B5EF4-FFF2-40B4-BE49-F238E27FC236}">
                <a16:creationId xmlns:a16="http://schemas.microsoft.com/office/drawing/2014/main" id="{48660D3A-28E6-4E3E-91D5-F7782FFF9F62}"/>
              </a:ext>
            </a:extLst>
          </p:cNvPr>
          <p:cNvPicPr>
            <a:picLocks noChangeAspect="1"/>
          </p:cNvPicPr>
          <p:nvPr/>
        </p:nvPicPr>
        <p:blipFill rotWithShape="1">
          <a:blip r:embed="rId4"/>
          <a:srcRect r="10436"/>
          <a:stretch/>
        </p:blipFill>
        <p:spPr>
          <a:xfrm>
            <a:off x="11632592" y="6196198"/>
            <a:ext cx="5284683" cy="3482259"/>
          </a:xfrm>
          <a:prstGeom prst="rect">
            <a:avLst/>
          </a:prstGeom>
        </p:spPr>
      </p:pic>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Scatterplots en correlatiecoëfficiënten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solidFill>
                  <a:srgbClr val="C00000"/>
                </a:solidFill>
              </a:rPr>
              <a:t>Conclusie</a:t>
            </a:r>
          </a:p>
          <a:p>
            <a:endParaRPr lang="nl-BE" b="1" dirty="0"/>
          </a:p>
          <a:p>
            <a:pPr lvl="1"/>
            <a:r>
              <a:rPr lang="nl-BE" dirty="0"/>
              <a:t>Lineair verband?</a:t>
            </a:r>
            <a:br>
              <a:rPr lang="nl-BE" dirty="0"/>
            </a:br>
            <a:r>
              <a:rPr lang="nl-BE" b="1" dirty="0"/>
              <a:t>Ja</a:t>
            </a:r>
            <a:r>
              <a:rPr lang="nl-BE" dirty="0"/>
              <a:t>, geen expliciet non-lineair </a:t>
            </a:r>
            <a:br>
              <a:rPr lang="nl-BE" dirty="0"/>
            </a:br>
            <a:r>
              <a:rPr lang="nl-BE" dirty="0"/>
              <a:t>verband zichtbaar</a:t>
            </a:r>
          </a:p>
          <a:p>
            <a:pPr lvl="1"/>
            <a:endParaRPr lang="nl-BE" dirty="0"/>
          </a:p>
          <a:p>
            <a:pPr lvl="1"/>
            <a:r>
              <a:rPr lang="nl-BE" dirty="0"/>
              <a:t>Richting?</a:t>
            </a:r>
            <a:br>
              <a:rPr lang="nl-BE" dirty="0"/>
            </a:br>
            <a:r>
              <a:rPr lang="nl-BE" b="1" dirty="0"/>
              <a:t>Positieve correlatie</a:t>
            </a:r>
            <a:r>
              <a:rPr lang="nl-BE" dirty="0"/>
              <a:t>, want y </a:t>
            </a:r>
            <a:br>
              <a:rPr lang="nl-BE" dirty="0"/>
            </a:br>
            <a:r>
              <a:rPr lang="nl-BE" dirty="0"/>
              <a:t>neemt in het algemeen toe als x toeneemt</a:t>
            </a:r>
          </a:p>
          <a:p>
            <a:pPr lvl="1"/>
            <a:endParaRPr lang="nl-BE" dirty="0"/>
          </a:p>
          <a:p>
            <a:pPr lvl="1"/>
            <a:r>
              <a:rPr lang="nl-BE" dirty="0"/>
              <a:t>Correlatie sterker of zwakker dan ‘angst x depressie’?</a:t>
            </a:r>
            <a:br>
              <a:rPr lang="nl-BE" dirty="0"/>
            </a:br>
            <a:r>
              <a:rPr lang="nl-BE" b="1" dirty="0"/>
              <a:t>Sterker</a:t>
            </a:r>
            <a:r>
              <a:rPr lang="nl-BE" dirty="0"/>
              <a:t>, want datapunten liggen veel dichter bij </a:t>
            </a:r>
            <a:br>
              <a:rPr lang="nl-BE" dirty="0"/>
            </a:br>
            <a:r>
              <a:rPr lang="nl-BE" dirty="0"/>
              <a:t>de best passende rechte dan bij ‘angst x depressie’</a:t>
            </a:r>
          </a:p>
          <a:p>
            <a:pPr lvl="2"/>
            <a:r>
              <a:rPr lang="nl-BE" dirty="0"/>
              <a:t>Nagaan via de </a:t>
            </a:r>
            <a:r>
              <a:rPr lang="nl-BE" dirty="0" err="1"/>
              <a:t>r-waarde</a:t>
            </a:r>
            <a:r>
              <a:rPr lang="nl-BE" dirty="0"/>
              <a:t> (correlatiecoëfficiënt)</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39</a:t>
            </a:fld>
            <a:endParaRPr lang="en-GB" noProof="0" dirty="0"/>
          </a:p>
        </p:txBody>
      </p:sp>
    </p:spTree>
    <p:extLst>
      <p:ext uri="{BB962C8B-B14F-4D97-AF65-F5344CB8AC3E}">
        <p14:creationId xmlns:p14="http://schemas.microsoft.com/office/powerpoint/2010/main" val="275603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008CBB"/>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7709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b="1" dirty="0">
                <a:solidFill>
                  <a:srgbClr val="C00000"/>
                </a:solidFill>
              </a:rPr>
              <a:t>12.3 Pearson correlatietoets</a:t>
            </a:r>
          </a:p>
          <a:p>
            <a:pPr marL="86400" indent="0">
              <a:buNone/>
            </a:pPr>
            <a:r>
              <a:rPr lang="nl-BE" dirty="0">
                <a:solidFill>
                  <a:srgbClr val="5D9CC7"/>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170230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Pearson correlatietoets</a:t>
            </a:r>
          </a:p>
        </p:txBody>
      </p:sp>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p:txBody>
          <a:bodyPr/>
          <a:lstStyle/>
          <a:p>
            <a:pPr marL="86400" indent="0">
              <a:buNone/>
            </a:pPr>
            <a:r>
              <a:rPr lang="nl-BE" b="1" dirty="0">
                <a:solidFill>
                  <a:srgbClr val="C00000"/>
                </a:solidFill>
              </a:rPr>
              <a:t>Pearson correlatietoets</a:t>
            </a:r>
          </a:p>
          <a:p>
            <a:r>
              <a:rPr lang="nl-BE" dirty="0"/>
              <a:t>Toetst significantie van lineair verband</a:t>
            </a:r>
          </a:p>
          <a:p>
            <a:r>
              <a:rPr lang="nl-BE" dirty="0"/>
              <a:t>Tussen twee metrische variabelen</a:t>
            </a:r>
          </a:p>
          <a:p>
            <a:r>
              <a:rPr lang="nl-BE" b="1" dirty="0"/>
              <a:t>Pearson correlatiecoëfficiënt (r)</a:t>
            </a:r>
          </a:p>
          <a:p>
            <a:pPr lvl="1"/>
            <a:r>
              <a:rPr lang="nl-BE" dirty="0"/>
              <a:t>= covariantie (andere maat van samenhang), maar gestandaardiseerd</a:t>
            </a:r>
          </a:p>
        </p:txBody>
      </p:sp>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41</a:t>
            </a:fld>
            <a:endParaRPr lang="en-GB" noProof="0" dirty="0"/>
          </a:p>
        </p:txBody>
      </p:sp>
      <p:sp>
        <p:nvSpPr>
          <p:cNvPr id="5" name="Tijdelijke aanduiding voor inhoud 4">
            <a:extLst>
              <a:ext uri="{FF2B5EF4-FFF2-40B4-BE49-F238E27FC236}">
                <a16:creationId xmlns:a16="http://schemas.microsoft.com/office/drawing/2014/main" id="{5A80F983-9458-4BA2-AAA7-981F33C1005C}"/>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1BB48887-4DBA-4270-8F78-B752744A9A58}"/>
              </a:ext>
            </a:extLst>
          </p:cNvPr>
          <p:cNvPicPr>
            <a:picLocks noChangeAspect="1"/>
          </p:cNvPicPr>
          <p:nvPr/>
        </p:nvPicPr>
        <p:blipFill>
          <a:blip r:embed="rId3"/>
          <a:stretch>
            <a:fillRect/>
          </a:stretch>
        </p:blipFill>
        <p:spPr>
          <a:xfrm>
            <a:off x="2963672" y="5248405"/>
            <a:ext cx="10427476" cy="1999472"/>
          </a:xfrm>
          <a:prstGeom prst="rect">
            <a:avLst/>
          </a:prstGeom>
        </p:spPr>
      </p:pic>
    </p:spTree>
    <p:extLst>
      <p:ext uri="{BB962C8B-B14F-4D97-AF65-F5344CB8AC3E}">
        <p14:creationId xmlns:p14="http://schemas.microsoft.com/office/powerpoint/2010/main" val="3897664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Pearson correlatietoets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a:xfrm>
                <a:off x="327069" y="1816272"/>
                <a:ext cx="16858641" cy="7937327"/>
              </a:xfrm>
            </p:spPr>
            <p:txBody>
              <a:bodyPr>
                <a:normAutofit/>
              </a:bodyPr>
              <a:lstStyle/>
              <a:p>
                <a:r>
                  <a:rPr lang="nl-BE" b="1" dirty="0">
                    <a:solidFill>
                      <a:srgbClr val="C00000"/>
                    </a:solidFill>
                  </a:rPr>
                  <a:t>Is de gevonden correlatie in de steekproef toeval, </a:t>
                </a:r>
                <a:br>
                  <a:rPr lang="nl-BE" b="1" dirty="0">
                    <a:solidFill>
                      <a:srgbClr val="C00000"/>
                    </a:solidFill>
                  </a:rPr>
                </a:br>
                <a:r>
                  <a:rPr lang="nl-BE" b="1" dirty="0">
                    <a:solidFill>
                      <a:srgbClr val="C00000"/>
                    </a:solidFill>
                  </a:rPr>
                  <a:t>of bestaat dit lineair verband in de populatie?</a:t>
                </a:r>
              </a:p>
              <a:p>
                <a:pPr lvl="1"/>
                <a:r>
                  <a:rPr lang="nl-BE" dirty="0"/>
                  <a:t>H</a:t>
                </a:r>
                <a:r>
                  <a:rPr lang="nl-BE" baseline="-25000" dirty="0"/>
                  <a:t>0</a:t>
                </a:r>
                <a:r>
                  <a:rPr lang="nl-BE" dirty="0"/>
                  <a:t>: r = 0</a:t>
                </a:r>
              </a:p>
              <a:p>
                <a:pPr lvl="2"/>
                <a:r>
                  <a:rPr lang="nl-BE" dirty="0"/>
                  <a:t>Er is geen samenhang tussen de twee variabelen</a:t>
                </a:r>
              </a:p>
              <a:p>
                <a:pPr lvl="1"/>
                <a:r>
                  <a:rPr lang="nl-BE" dirty="0"/>
                  <a:t>H</a:t>
                </a:r>
                <a:r>
                  <a:rPr lang="nl-BE" baseline="-25000" dirty="0"/>
                  <a:t>A</a:t>
                </a:r>
                <a:r>
                  <a:rPr lang="nl-BE" dirty="0"/>
                  <a:t>: r ≠ 0</a:t>
                </a:r>
              </a:p>
              <a:p>
                <a:pPr lvl="2"/>
                <a:r>
                  <a:rPr lang="nl-BE" dirty="0"/>
                  <a:t>Er is een samenhang tussen de twee variabelen</a:t>
                </a:r>
              </a:p>
              <a:p>
                <a:r>
                  <a:rPr lang="nl-BE" b="1" dirty="0">
                    <a:solidFill>
                      <a:srgbClr val="C00000"/>
                    </a:solidFill>
                  </a:rPr>
                  <a:t>Toetsingsgrootheid: t-waarde </a:t>
                </a:r>
                <a:r>
                  <a:rPr lang="nl-BE" dirty="0"/>
                  <a:t>(met </a:t>
                </a:r>
                <a:r>
                  <a:rPr lang="nl-BE" dirty="0" err="1"/>
                  <a:t>df</a:t>
                </a:r>
                <a:r>
                  <a:rPr lang="nl-BE" dirty="0"/>
                  <a:t> = n – 2)</a:t>
                </a:r>
                <a:endParaRPr lang="nl-BE" b="1" dirty="0"/>
              </a:p>
              <a:p>
                <a:pPr lvl="1"/>
                <a:r>
                  <a:rPr lang="nl-BE" b="1" dirty="0"/>
                  <a:t> </a:t>
                </a:r>
              </a:p>
              <a:p>
                <a:pPr lvl="1"/>
                <a:endParaRPr lang="nl-BE" b="1" dirty="0"/>
              </a:p>
              <a:p>
                <a:pPr lvl="1"/>
                <a:endParaRPr lang="nl-BE" b="1" dirty="0"/>
              </a:p>
              <a:p>
                <a:pPr lvl="1"/>
                <a:endParaRPr lang="nl-BE" b="1" dirty="0"/>
              </a:p>
              <a:p>
                <a:pPr lvl="1"/>
                <a:r>
                  <a:rPr lang="nl-BE" b="1" dirty="0"/>
                  <a:t>p &lt;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r>
                      <a:rPr lang="nl-BE" b="1" i="0" smtClean="0">
                        <a:latin typeface="Cambria Math" panose="02040503050406030204" pitchFamily="18" charset="0"/>
                        <a:ea typeface="Cambria Math" panose="02040503050406030204" pitchFamily="18" charset="0"/>
                      </a:rPr>
                      <m:t> ?</m:t>
                    </m:r>
                  </m:oMath>
                </a14:m>
                <a:endParaRPr lang="nl-BE" b="1" dirty="0">
                  <a:ea typeface="Cambria Math" panose="02040503050406030204" pitchFamily="18" charset="0"/>
                </a:endParaRPr>
              </a:p>
              <a:p>
                <a:pPr lvl="2"/>
                <a:r>
                  <a:rPr lang="nl-BE" dirty="0"/>
                  <a:t>Significante correlatie tussen beide variabelen</a:t>
                </a:r>
              </a:p>
              <a:p>
                <a:pPr lvl="2"/>
                <a:r>
                  <a:rPr lang="nl-BE" b="1" dirty="0"/>
                  <a:t>Effectgrootte = r</a:t>
                </a:r>
              </a:p>
            </p:txBody>
          </p:sp>
        </mc:Choice>
        <mc:Fallback xmlns="">
          <p:sp>
            <p:nvSpPr>
              <p:cNvPr id="3" name="Tijdelijke aanduiding voor inhoud 2">
                <a:extLst>
                  <a:ext uri="{FF2B5EF4-FFF2-40B4-BE49-F238E27FC236}">
                    <a16:creationId xmlns:a16="http://schemas.microsoft.com/office/drawing/2014/main" id="{DB956559-C9B0-4474-B042-12123F4A817A}"/>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42</a:t>
            </a:fld>
            <a:endParaRPr lang="en-GB" noProof="0" dirty="0"/>
          </a:p>
        </p:txBody>
      </p:sp>
      <p:pic>
        <p:nvPicPr>
          <p:cNvPr id="6" name="Afbeelding 5">
            <a:extLst>
              <a:ext uri="{FF2B5EF4-FFF2-40B4-BE49-F238E27FC236}">
                <a16:creationId xmlns:a16="http://schemas.microsoft.com/office/drawing/2014/main" id="{C9A4E562-256D-4CCC-9712-10E0DAB72744}"/>
              </a:ext>
            </a:extLst>
          </p:cNvPr>
          <p:cNvPicPr>
            <a:picLocks noChangeAspect="1"/>
          </p:cNvPicPr>
          <p:nvPr/>
        </p:nvPicPr>
        <p:blipFill>
          <a:blip r:embed="rId4"/>
          <a:stretch>
            <a:fillRect/>
          </a:stretch>
        </p:blipFill>
        <p:spPr>
          <a:xfrm>
            <a:off x="2060295" y="5926668"/>
            <a:ext cx="3216627" cy="1593069"/>
          </a:xfrm>
          <a:prstGeom prst="rect">
            <a:avLst/>
          </a:prstGeom>
        </p:spPr>
      </p:pic>
      <p:pic>
        <p:nvPicPr>
          <p:cNvPr id="8" name="Afbeelding 7">
            <a:extLst>
              <a:ext uri="{FF2B5EF4-FFF2-40B4-BE49-F238E27FC236}">
                <a16:creationId xmlns:a16="http://schemas.microsoft.com/office/drawing/2014/main" id="{6BB7C61D-847C-42DC-8A61-728382063545}"/>
              </a:ext>
            </a:extLst>
          </p:cNvPr>
          <p:cNvPicPr>
            <a:picLocks noChangeAspect="1"/>
          </p:cNvPicPr>
          <p:nvPr/>
        </p:nvPicPr>
        <p:blipFill>
          <a:blip r:embed="rId5"/>
          <a:stretch>
            <a:fillRect/>
          </a:stretch>
        </p:blipFill>
        <p:spPr>
          <a:xfrm>
            <a:off x="10601738" y="5639977"/>
            <a:ext cx="6583972" cy="3270040"/>
          </a:xfrm>
          <a:prstGeom prst="rect">
            <a:avLst/>
          </a:prstGeom>
        </p:spPr>
      </p:pic>
    </p:spTree>
    <p:extLst>
      <p:ext uri="{BB962C8B-B14F-4D97-AF65-F5344CB8AC3E}">
        <p14:creationId xmlns:p14="http://schemas.microsoft.com/office/powerpoint/2010/main" val="299775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Pearson correlatietoets - oefening</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43</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Pearson correlatietoets in SPSS</a:t>
            </a:r>
          </a:p>
          <a:p>
            <a:pPr marL="86400" indent="0">
              <a:buNone/>
            </a:pPr>
            <a:endParaRPr lang="nl-BE" b="1" dirty="0"/>
          </a:p>
          <a:p>
            <a:r>
              <a:rPr lang="nl-BE" b="1" i="1" dirty="0">
                <a:solidFill>
                  <a:srgbClr val="C00000"/>
                </a:solidFill>
              </a:rPr>
              <a:t>Bv. Is er significant verband tussen coronastress, werkstress, financiële stress, angst, eenzaamheid en depressieve gevoelens? </a:t>
            </a:r>
            <a:r>
              <a:rPr lang="nl-BE" dirty="0"/>
              <a:t>(DATA_WAVE1_CenW.sav)</a:t>
            </a:r>
          </a:p>
          <a:p>
            <a:endParaRPr lang="nl-BE" dirty="0"/>
          </a:p>
          <a:p>
            <a:pPr marL="86400" indent="0">
              <a:buNone/>
            </a:pPr>
            <a:endParaRPr lang="nl-BE" b="1" dirty="0"/>
          </a:p>
        </p:txBody>
      </p:sp>
      <p:pic>
        <p:nvPicPr>
          <p:cNvPr id="15" name="Tijdelijke aanduiding voor inhoud 14">
            <a:extLst>
              <a:ext uri="{FF2B5EF4-FFF2-40B4-BE49-F238E27FC236}">
                <a16:creationId xmlns:a16="http://schemas.microsoft.com/office/drawing/2014/main" id="{F7660603-0956-480F-AC93-59A726845A18}"/>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519250" y="3959748"/>
            <a:ext cx="10300173" cy="5793852"/>
          </a:xfrm>
        </p:spPr>
      </p:pic>
    </p:spTree>
    <p:extLst>
      <p:ext uri="{BB962C8B-B14F-4D97-AF65-F5344CB8AC3E}">
        <p14:creationId xmlns:p14="http://schemas.microsoft.com/office/powerpoint/2010/main" val="427175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Pearson correlatietoets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44</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Zes variabelen</a:t>
            </a:r>
          </a:p>
          <a:p>
            <a:pPr marL="1234350" lvl="1" indent="-514350">
              <a:buFont typeface="+mj-lt"/>
              <a:buAutoNum type="arabicPeriod"/>
            </a:pPr>
            <a:r>
              <a:rPr lang="nl-BE" b="1" dirty="0"/>
              <a:t>Welk meetniveau?</a:t>
            </a:r>
            <a:endParaRPr lang="nl-BE" dirty="0"/>
          </a:p>
          <a:p>
            <a:pPr lvl="2"/>
            <a:r>
              <a:rPr lang="nl-BE" dirty="0">
                <a:solidFill>
                  <a:srgbClr val="C00000"/>
                </a:solidFill>
              </a:rPr>
              <a:t>Coronastress: metrisch (drie items)			Werkstress: metrisch (vier items)</a:t>
            </a:r>
          </a:p>
          <a:p>
            <a:pPr lvl="2"/>
            <a:r>
              <a:rPr lang="nl-BE" dirty="0">
                <a:solidFill>
                  <a:srgbClr val="C00000"/>
                </a:solidFill>
              </a:rPr>
              <a:t>Financiële stress: metrisch (drie items)	Angst: metrisch (zes items)</a:t>
            </a:r>
          </a:p>
          <a:p>
            <a:pPr lvl="2"/>
            <a:r>
              <a:rPr lang="nl-BE" dirty="0">
                <a:solidFill>
                  <a:srgbClr val="C00000"/>
                </a:solidFill>
              </a:rPr>
              <a:t>Eenzaamheid: metrisch (vier items)			Depressie: metrisch (drie items)</a:t>
            </a:r>
          </a:p>
          <a:p>
            <a:pPr marL="1234350" lvl="1" indent="-514350">
              <a:buFont typeface="+mj-lt"/>
              <a:buAutoNum type="arabicPeriod"/>
            </a:pPr>
            <a:r>
              <a:rPr lang="nl-BE" b="1" dirty="0"/>
              <a:t>Welke rol?</a:t>
            </a:r>
            <a:endParaRPr lang="nl-BE" dirty="0"/>
          </a:p>
          <a:p>
            <a:pPr lvl="2"/>
            <a:r>
              <a:rPr lang="nl-BE" b="1" dirty="0"/>
              <a:t>Geen specifieke rollen</a:t>
            </a:r>
          </a:p>
          <a:p>
            <a:pPr lvl="3"/>
            <a:r>
              <a:rPr lang="nl-BE" dirty="0">
                <a:solidFill>
                  <a:srgbClr val="C00000"/>
                </a:solidFill>
              </a:rPr>
              <a:t>Geen onderscheid tussen afhankelijk en onafhankelijk</a:t>
            </a:r>
          </a:p>
          <a:p>
            <a:pPr lvl="3"/>
            <a:r>
              <a:rPr lang="nl-BE" u="sng" dirty="0">
                <a:solidFill>
                  <a:srgbClr val="C00000"/>
                </a:solidFill>
              </a:rPr>
              <a:t>Elk paar variabelen</a:t>
            </a:r>
            <a:r>
              <a:rPr lang="nl-BE" dirty="0">
                <a:solidFill>
                  <a:srgbClr val="C00000"/>
                </a:solidFill>
              </a:rPr>
              <a:t> wil je vergelijken met elkaar</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9639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45</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extLst>
              <p:ext uri="{D42A27DB-BD31-4B8C-83A1-F6EECF244321}">
                <p14:modId xmlns:p14="http://schemas.microsoft.com/office/powerpoint/2010/main" val="401629803"/>
              </p:ext>
            </p:extLst>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83559" y="536543"/>
            <a:ext cx="3843634" cy="52494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45</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087612" y="1940484"/>
            <a:ext cx="8967231" cy="1588705"/>
          </a:xfrm>
          <a:prstGeom prst="rect">
            <a:avLst/>
          </a:prstGeom>
          <a:solidFill>
            <a:schemeClr val="bg1"/>
          </a:solidFill>
          <a:ln w="38100">
            <a:solidFill>
              <a:srgbClr val="DC8621"/>
            </a:solidFill>
          </a:ln>
        </p:spPr>
        <p:txBody>
          <a:bodyPr wrap="square" rtlCol="0">
            <a:spAutoFit/>
          </a:bodyPr>
          <a:lstStyle/>
          <a:p>
            <a:pPr lvl="0">
              <a:lnSpc>
                <a:spcPct val="120000"/>
              </a:lnSpc>
              <a:defRPr/>
            </a:pPr>
            <a:r>
              <a:rPr lang="nl-BE" sz="2800" u="sng" dirty="0">
                <a:solidFill>
                  <a:srgbClr val="C00000"/>
                </a:solidFill>
                <a:latin typeface="Verdana" panose="020B0604030504040204" pitchFamily="34" charset="0"/>
                <a:ea typeface="Verdana" panose="020B0604030504040204" pitchFamily="34" charset="0"/>
              </a:rPr>
              <a:t>Enkelvoudige regressie of Pearson correlatie?</a:t>
            </a:r>
          </a:p>
          <a:p>
            <a:pPr marL="457200" indent="-457200">
              <a:lnSpc>
                <a:spcPct val="120000"/>
              </a:lnSpc>
              <a:buFont typeface="Wingdings" panose="05000000000000000000" pitchFamily="2" charset="2"/>
              <a:buChar char="Ø"/>
              <a:defRPr/>
            </a:pPr>
            <a:r>
              <a:rPr lang="nl-BE" sz="2800" b="1" dirty="0">
                <a:solidFill>
                  <a:srgbClr val="C00000"/>
                </a:solidFill>
                <a:latin typeface="Verdana" panose="020B0604030504040204" pitchFamily="34" charset="0"/>
                <a:ea typeface="Verdana" panose="020B0604030504040204" pitchFamily="34" charset="0"/>
              </a:rPr>
              <a:t>Pearson correlatie: </a:t>
            </a:r>
            <a:r>
              <a:rPr lang="nl-BE" sz="2800" dirty="0">
                <a:solidFill>
                  <a:srgbClr val="C00000"/>
                </a:solidFill>
                <a:latin typeface="Verdana" panose="020B0604030504040204" pitchFamily="34" charset="0"/>
                <a:ea typeface="Verdana" panose="020B0604030504040204" pitchFamily="34" charset="0"/>
              </a:rPr>
              <a:t>want het gaat om </a:t>
            </a:r>
            <a:r>
              <a:rPr lang="nl-BE" sz="2800" u="sng" dirty="0">
                <a:solidFill>
                  <a:srgbClr val="C00000"/>
                </a:solidFill>
                <a:latin typeface="Verdana" panose="020B0604030504040204" pitchFamily="34" charset="0"/>
                <a:ea typeface="Verdana" panose="020B0604030504040204" pitchFamily="34" charset="0"/>
              </a:rPr>
              <a:t>verbanden tussen</a:t>
            </a:r>
            <a:r>
              <a:rPr lang="nl-BE" sz="2800" dirty="0">
                <a:solidFill>
                  <a:srgbClr val="C00000"/>
                </a:solidFill>
                <a:latin typeface="Verdana" panose="020B0604030504040204" pitchFamily="34" charset="0"/>
                <a:ea typeface="Verdana" panose="020B0604030504040204" pitchFamily="34" charset="0"/>
              </a:rPr>
              <a:t>, niet om invloed/effect op</a:t>
            </a:r>
            <a:endParaRPr lang="nl-BE" sz="2800" u="sng"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89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solidFill>
                  <a:srgbClr val="C00000"/>
                </a:solidFill>
              </a:rPr>
              <a:t>Inconsistentiecheck</a:t>
            </a:r>
            <a:r>
              <a:rPr lang="nl-BE" dirty="0">
                <a:solidFill>
                  <a:srgbClr val="C00000"/>
                </a:solidFill>
              </a:rPr>
              <a:t>:</a:t>
            </a:r>
          </a:p>
          <a:p>
            <a:pPr lvl="2"/>
            <a:r>
              <a:rPr lang="nl-BE" dirty="0">
                <a:highlight>
                  <a:srgbClr val="FFFF00"/>
                </a:highlight>
              </a:rPr>
              <a:t>Items die omgekeerd moeten worden</a:t>
            </a:r>
            <a:r>
              <a:rPr lang="nl-BE" dirty="0"/>
              <a:t>:</a:t>
            </a:r>
          </a:p>
          <a:p>
            <a:pPr lvl="3"/>
            <a:r>
              <a:rPr lang="nl-BE" dirty="0"/>
              <a:t>Item 2 financiële stress</a:t>
            </a:r>
          </a:p>
          <a:p>
            <a:pPr lvl="3"/>
            <a:r>
              <a:rPr lang="nl-BE" dirty="0"/>
              <a:t>Item 1 &amp; 2 depressieve gevoelens</a:t>
            </a:r>
          </a:p>
          <a:p>
            <a:pPr lvl="2"/>
            <a:r>
              <a:rPr lang="nl-BE" dirty="0"/>
              <a:t>Geen andere inconsistenties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46</a:t>
            </a:fld>
            <a:endParaRPr lang="en-GB" noProof="0" dirty="0"/>
          </a:p>
        </p:txBody>
      </p:sp>
      <p:pic>
        <p:nvPicPr>
          <p:cNvPr id="4" name="Afbeelding 3">
            <a:extLst>
              <a:ext uri="{FF2B5EF4-FFF2-40B4-BE49-F238E27FC236}">
                <a16:creationId xmlns:a16="http://schemas.microsoft.com/office/drawing/2014/main" id="{448AD05C-37B7-457B-9FEB-7EA027B1A344}"/>
              </a:ext>
            </a:extLst>
          </p:cNvPr>
          <p:cNvPicPr>
            <a:picLocks noChangeAspect="1"/>
          </p:cNvPicPr>
          <p:nvPr/>
        </p:nvPicPr>
        <p:blipFill>
          <a:blip r:embed="rId3"/>
          <a:stretch>
            <a:fillRect/>
          </a:stretch>
        </p:blipFill>
        <p:spPr>
          <a:xfrm>
            <a:off x="9660187" y="1816273"/>
            <a:ext cx="6822676" cy="3441527"/>
          </a:xfrm>
          <a:prstGeom prst="rect">
            <a:avLst/>
          </a:prstGeom>
        </p:spPr>
      </p:pic>
      <p:pic>
        <p:nvPicPr>
          <p:cNvPr id="9" name="Afbeelding 8">
            <a:extLst>
              <a:ext uri="{FF2B5EF4-FFF2-40B4-BE49-F238E27FC236}">
                <a16:creationId xmlns:a16="http://schemas.microsoft.com/office/drawing/2014/main" id="{11B8B816-3EDB-4C20-9448-A78052A4FB49}"/>
              </a:ext>
            </a:extLst>
          </p:cNvPr>
          <p:cNvPicPr>
            <a:picLocks noChangeAspect="1"/>
          </p:cNvPicPr>
          <p:nvPr/>
        </p:nvPicPr>
        <p:blipFill>
          <a:blip r:embed="rId4"/>
          <a:stretch>
            <a:fillRect/>
          </a:stretch>
        </p:blipFill>
        <p:spPr>
          <a:xfrm>
            <a:off x="850064" y="5531017"/>
            <a:ext cx="7686127" cy="2830930"/>
          </a:xfrm>
          <a:prstGeom prst="rect">
            <a:avLst/>
          </a:prstGeom>
        </p:spPr>
      </p:pic>
      <p:pic>
        <p:nvPicPr>
          <p:cNvPr id="10" name="Afbeelding 9">
            <a:extLst>
              <a:ext uri="{FF2B5EF4-FFF2-40B4-BE49-F238E27FC236}">
                <a16:creationId xmlns:a16="http://schemas.microsoft.com/office/drawing/2014/main" id="{B3F1AA7D-187D-4358-B33E-2BA682FF2E8A}"/>
              </a:ext>
            </a:extLst>
          </p:cNvPr>
          <p:cNvPicPr>
            <a:picLocks noChangeAspect="1"/>
          </p:cNvPicPr>
          <p:nvPr/>
        </p:nvPicPr>
        <p:blipFill>
          <a:blip r:embed="rId5"/>
          <a:stretch>
            <a:fillRect/>
          </a:stretch>
        </p:blipFill>
        <p:spPr>
          <a:xfrm>
            <a:off x="9059186" y="5531016"/>
            <a:ext cx="7686124" cy="2830929"/>
          </a:xfrm>
          <a:prstGeom prst="rect">
            <a:avLst/>
          </a:prstGeom>
        </p:spPr>
      </p:pic>
    </p:spTree>
    <p:extLst>
      <p:ext uri="{BB962C8B-B14F-4D97-AF65-F5344CB8AC3E}">
        <p14:creationId xmlns:p14="http://schemas.microsoft.com/office/powerpoint/2010/main" val="327551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F0807B78-BF03-4078-A191-C99FC3DA7F77}"/>
              </a:ext>
            </a:extLst>
          </p:cNvPr>
          <p:cNvPicPr>
            <a:picLocks noChangeAspect="1"/>
          </p:cNvPicPr>
          <p:nvPr/>
        </p:nvPicPr>
        <p:blipFill>
          <a:blip r:embed="rId2"/>
          <a:stretch>
            <a:fillRect/>
          </a:stretch>
        </p:blipFill>
        <p:spPr>
          <a:xfrm>
            <a:off x="613905" y="1628359"/>
            <a:ext cx="9517073" cy="7071650"/>
          </a:xfrm>
          <a:prstGeom prst="rect">
            <a:avLst/>
          </a:prstGeom>
          <a:ln w="19050">
            <a:solidFill>
              <a:srgbClr val="003366"/>
            </a:solidFill>
          </a:ln>
        </p:spPr>
      </p:pic>
      <p:sp>
        <p:nvSpPr>
          <p:cNvPr id="2" name="Titel 1">
            <a:extLst>
              <a:ext uri="{FF2B5EF4-FFF2-40B4-BE49-F238E27FC236}">
                <a16:creationId xmlns:a16="http://schemas.microsoft.com/office/drawing/2014/main" id="{BB5B4F7F-8089-4C60-B544-B871F1CE44CD}"/>
              </a:ext>
            </a:extLst>
          </p:cNvPr>
          <p:cNvSpPr>
            <a:spLocks noGrp="1"/>
          </p:cNvSpPr>
          <p:nvPr>
            <p:ph type="title"/>
          </p:nvPr>
        </p:nvSpPr>
        <p:spPr/>
        <p:txBody>
          <a:bodyPr/>
          <a:lstStyle/>
          <a:p>
            <a:r>
              <a:rPr lang="nl-BE" dirty="0"/>
              <a:t>Pearson correlatietoets</a:t>
            </a:r>
          </a:p>
        </p:txBody>
      </p:sp>
      <p:sp>
        <p:nvSpPr>
          <p:cNvPr id="4" name="Tijdelijke aanduiding voor dianummer 3">
            <a:extLst>
              <a:ext uri="{FF2B5EF4-FFF2-40B4-BE49-F238E27FC236}">
                <a16:creationId xmlns:a16="http://schemas.microsoft.com/office/drawing/2014/main" id="{EB1FF726-4B91-4E9D-8D21-49EA0BA40F21}"/>
              </a:ext>
            </a:extLst>
          </p:cNvPr>
          <p:cNvSpPr>
            <a:spLocks noGrp="1"/>
          </p:cNvSpPr>
          <p:nvPr>
            <p:ph type="sldNum" sz="quarter" idx="12"/>
          </p:nvPr>
        </p:nvSpPr>
        <p:spPr/>
        <p:txBody>
          <a:bodyPr/>
          <a:lstStyle/>
          <a:p>
            <a:fld id="{7AE184E0-0BD4-4705-A12B-9B71DDE63301}" type="slidenum">
              <a:rPr lang="en-GB" noProof="0" smtClean="0"/>
              <a:t>47</a:t>
            </a:fld>
            <a:endParaRPr lang="en-GB" noProof="0" dirty="0"/>
          </a:p>
        </p:txBody>
      </p:sp>
      <p:sp>
        <p:nvSpPr>
          <p:cNvPr id="5" name="Tijdelijke aanduiding voor inhoud 4">
            <a:extLst>
              <a:ext uri="{FF2B5EF4-FFF2-40B4-BE49-F238E27FC236}">
                <a16:creationId xmlns:a16="http://schemas.microsoft.com/office/drawing/2014/main" id="{34040D9C-EE51-4183-A063-C79DAA65D730}"/>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5B5AFD15-7FE6-40C1-A132-789FCEFD2F1D}"/>
              </a:ext>
            </a:extLst>
          </p:cNvPr>
          <p:cNvPicPr>
            <a:picLocks noChangeAspect="1"/>
          </p:cNvPicPr>
          <p:nvPr/>
        </p:nvPicPr>
        <p:blipFill>
          <a:blip r:embed="rId3"/>
          <a:stretch>
            <a:fillRect/>
          </a:stretch>
        </p:blipFill>
        <p:spPr>
          <a:xfrm>
            <a:off x="6807861" y="2457894"/>
            <a:ext cx="9916909" cy="7020905"/>
          </a:xfrm>
          <a:prstGeom prst="rect">
            <a:avLst/>
          </a:prstGeom>
          <a:ln w="19050">
            <a:solidFill>
              <a:srgbClr val="003366"/>
            </a:solidFill>
          </a:ln>
        </p:spPr>
      </p:pic>
      <p:sp>
        <p:nvSpPr>
          <p:cNvPr id="12" name="Rechthoek 11">
            <a:extLst>
              <a:ext uri="{FF2B5EF4-FFF2-40B4-BE49-F238E27FC236}">
                <a16:creationId xmlns:a16="http://schemas.microsoft.com/office/drawing/2014/main" id="{254B17D6-5979-46E3-B936-D0E76A5E8E2D}"/>
              </a:ext>
            </a:extLst>
          </p:cNvPr>
          <p:cNvSpPr/>
          <p:nvPr/>
        </p:nvSpPr>
        <p:spPr>
          <a:xfrm>
            <a:off x="1824370" y="1678739"/>
            <a:ext cx="2013704" cy="25834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3A38E55A-4184-49BB-91F3-D1F99BA3F151}"/>
              </a:ext>
            </a:extLst>
          </p:cNvPr>
          <p:cNvSpPr/>
          <p:nvPr/>
        </p:nvSpPr>
        <p:spPr>
          <a:xfrm>
            <a:off x="1824369" y="3058360"/>
            <a:ext cx="2158083" cy="25834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780CF627-67BF-48B2-95A7-1FB929412B08}"/>
              </a:ext>
            </a:extLst>
          </p:cNvPr>
          <p:cNvSpPr/>
          <p:nvPr/>
        </p:nvSpPr>
        <p:spPr>
          <a:xfrm>
            <a:off x="1824368" y="6964613"/>
            <a:ext cx="2266369" cy="25834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76E9EC61-9FC3-4025-86F6-3FFF7E8D5601}"/>
              </a:ext>
            </a:extLst>
          </p:cNvPr>
          <p:cNvSpPr/>
          <p:nvPr/>
        </p:nvSpPr>
        <p:spPr>
          <a:xfrm>
            <a:off x="8016623" y="8030400"/>
            <a:ext cx="2266369" cy="25834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37380A23-1B96-41AF-AA48-1A6F68F2B7D6}"/>
              </a:ext>
            </a:extLst>
          </p:cNvPr>
          <p:cNvSpPr/>
          <p:nvPr/>
        </p:nvSpPr>
        <p:spPr>
          <a:xfrm>
            <a:off x="8016624" y="2457893"/>
            <a:ext cx="1740988" cy="3695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hthoek 16">
            <a:extLst>
              <a:ext uri="{FF2B5EF4-FFF2-40B4-BE49-F238E27FC236}">
                <a16:creationId xmlns:a16="http://schemas.microsoft.com/office/drawing/2014/main" id="{94DCC105-5B32-4FEE-BF7C-B7B2C8092498}"/>
              </a:ext>
            </a:extLst>
          </p:cNvPr>
          <p:cNvSpPr/>
          <p:nvPr/>
        </p:nvSpPr>
        <p:spPr>
          <a:xfrm>
            <a:off x="8016623" y="4246559"/>
            <a:ext cx="1740988" cy="3695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3008171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solidFill>
                  <a:srgbClr val="C00000"/>
                </a:solidFill>
              </a:rPr>
              <a:t>Assumptiecheck</a:t>
            </a:r>
            <a:r>
              <a:rPr lang="nl-BE" dirty="0">
                <a:solidFill>
                  <a:srgbClr val="C00000"/>
                </a:solidFill>
              </a:rPr>
              <a:t>:</a:t>
            </a:r>
          </a:p>
          <a:p>
            <a:pPr marL="1821150" lvl="2" indent="-514350">
              <a:buFont typeface="+mj-lt"/>
              <a:buAutoNum type="arabicPeriod"/>
            </a:pPr>
            <a:r>
              <a:rPr lang="nl-BE" dirty="0"/>
              <a:t>Beide variabelen = metrisch</a:t>
            </a:r>
            <a:r>
              <a:rPr lang="nl-BE" b="1" dirty="0"/>
              <a:t>: oké</a:t>
            </a:r>
          </a:p>
          <a:p>
            <a:pPr marL="1821150" lvl="2" indent="-514350">
              <a:buFont typeface="+mj-lt"/>
              <a:buAutoNum type="arabicPeriod"/>
            </a:pPr>
            <a:r>
              <a:rPr lang="nl-BE" dirty="0"/>
              <a:t>Gepaarde observaties:</a:t>
            </a:r>
            <a:r>
              <a:rPr lang="nl-BE" b="1" dirty="0"/>
              <a:t> oké</a:t>
            </a:r>
          </a:p>
          <a:p>
            <a:pPr marL="2393550" lvl="3" indent="-514350"/>
            <a:r>
              <a:rPr lang="nl-BE" dirty="0"/>
              <a:t>Beide variabelen bij zelfde onderzoekseenheden gemeten</a:t>
            </a:r>
          </a:p>
          <a:p>
            <a:pPr marL="1821150" lvl="2" indent="-514350">
              <a:buFont typeface="+mj-lt"/>
              <a:buAutoNum type="arabicPeriod"/>
            </a:pPr>
            <a:r>
              <a:rPr lang="nl-BE" dirty="0"/>
              <a:t>Normaliteit: beide variabelen normaal verdeeld (of CLS: n &gt; 100)</a:t>
            </a:r>
            <a:r>
              <a:rPr lang="nl-BE" b="1" dirty="0"/>
              <a:t>: oké</a:t>
            </a:r>
            <a:endParaRPr lang="nl-BE" dirty="0"/>
          </a:p>
          <a:p>
            <a:pPr marL="2393550" lvl="3" indent="-514350"/>
            <a:r>
              <a:rPr lang="nl-BE" dirty="0"/>
              <a:t>n = 2020 (zakt naar 1296 bij </a:t>
            </a:r>
            <a:r>
              <a:rPr lang="nl-BE" dirty="0" err="1"/>
              <a:t>finstress</a:t>
            </a:r>
            <a:r>
              <a:rPr lang="nl-BE" dirty="0"/>
              <a:t>: geen studenten)</a:t>
            </a:r>
          </a:p>
          <a:p>
            <a:pPr marL="1821150" lvl="2" indent="-514350">
              <a:buFont typeface="+mj-lt"/>
              <a:buAutoNum type="arabicPeriod"/>
            </a:pPr>
            <a:r>
              <a:rPr lang="nl-BE" b="1" dirty="0"/>
              <a:t>Lineariteit: </a:t>
            </a:r>
            <a:r>
              <a:rPr lang="nl-BE" dirty="0"/>
              <a:t>beide variabelen hebben lineair verband</a:t>
            </a:r>
          </a:p>
          <a:p>
            <a:pPr marL="2393550" lvl="3" indent="-514350"/>
            <a:r>
              <a:rPr lang="nl-BE" dirty="0"/>
              <a:t>Controle via scatterplot</a:t>
            </a:r>
          </a:p>
          <a:p>
            <a:pPr marL="1821150" lvl="2" indent="-514350">
              <a:buFont typeface="+mj-lt"/>
              <a:buAutoNum type="arabicPeriod"/>
            </a:pPr>
            <a:r>
              <a:rPr lang="nl-BE" b="1" dirty="0"/>
              <a:t>Homoscedasticiteit</a:t>
            </a:r>
          </a:p>
          <a:p>
            <a:pPr marL="2393550" lvl="3" indent="-514350"/>
            <a:r>
              <a:rPr lang="nl-BE" dirty="0"/>
              <a:t>Gelijke afwijkingen van alle datapunten t.o.v. best passende rechte</a:t>
            </a:r>
          </a:p>
          <a:p>
            <a:pPr marL="2393550" lvl="3" indent="-514350"/>
            <a:r>
              <a:rPr lang="nl-BE" dirty="0"/>
              <a:t>Visuele controle via scatterplot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48</a:t>
            </a:fld>
            <a:endParaRPr lang="en-GB" noProof="0" dirty="0"/>
          </a:p>
        </p:txBody>
      </p:sp>
    </p:spTree>
    <p:extLst>
      <p:ext uri="{BB962C8B-B14F-4D97-AF65-F5344CB8AC3E}">
        <p14:creationId xmlns:p14="http://schemas.microsoft.com/office/powerpoint/2010/main" val="1238229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Pearson correlatietoets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solidFill>
                  <a:srgbClr val="C00000"/>
                </a:solidFill>
              </a:rPr>
              <a:t>Lineariteit </a:t>
            </a:r>
          </a:p>
          <a:p>
            <a:pPr lvl="1"/>
            <a:r>
              <a:rPr lang="nl-BE" dirty="0"/>
              <a:t>Correlaties tussen 6 variabelen </a:t>
            </a:r>
            <a:br>
              <a:rPr lang="nl-BE" dirty="0"/>
            </a:br>
            <a:r>
              <a:rPr lang="nl-BE" dirty="0"/>
              <a:t>= 15 correlatiecoëfficiënten, dus 15 scatterplots</a:t>
            </a:r>
          </a:p>
          <a:p>
            <a:pPr lvl="1"/>
            <a:r>
              <a:rPr lang="nl-BE" dirty="0"/>
              <a:t>Bv. Scatterplot </a:t>
            </a:r>
            <a:r>
              <a:rPr lang="nl-BE" b="1" dirty="0"/>
              <a:t>coronastress x angst</a:t>
            </a:r>
          </a:p>
          <a:p>
            <a:pPr lvl="2"/>
            <a:r>
              <a:rPr lang="nl-BE" dirty="0"/>
              <a:t>Geen duidelijk non-lineair verband </a:t>
            </a:r>
          </a:p>
          <a:p>
            <a:pPr lvl="2"/>
            <a:r>
              <a:rPr lang="nl-BE" b="1" dirty="0">
                <a:solidFill>
                  <a:srgbClr val="C00000"/>
                </a:solidFill>
              </a:rPr>
              <a:t>Assumptie voldaan</a:t>
            </a:r>
          </a:p>
          <a:p>
            <a:pPr lvl="1"/>
            <a:r>
              <a:rPr lang="nl-BE" dirty="0"/>
              <a:t>Check ook de andere scatterplots!</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49</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normAutofit lnSpcReduction="10000"/>
          </a:bodyPr>
          <a:lstStyle/>
          <a:p>
            <a:endParaRPr lang="nl-BE" sz="2400" b="1" dirty="0"/>
          </a:p>
        </p:txBody>
      </p:sp>
      <p:pic>
        <p:nvPicPr>
          <p:cNvPr id="6" name="Afbeelding 5">
            <a:extLst>
              <a:ext uri="{FF2B5EF4-FFF2-40B4-BE49-F238E27FC236}">
                <a16:creationId xmlns:a16="http://schemas.microsoft.com/office/drawing/2014/main" id="{9A552F16-84E2-4BE2-B542-3B969AF5D9F0}"/>
              </a:ext>
            </a:extLst>
          </p:cNvPr>
          <p:cNvPicPr>
            <a:picLocks noChangeAspect="1"/>
          </p:cNvPicPr>
          <p:nvPr/>
        </p:nvPicPr>
        <p:blipFill>
          <a:blip r:embed="rId3"/>
          <a:stretch>
            <a:fillRect/>
          </a:stretch>
        </p:blipFill>
        <p:spPr>
          <a:xfrm>
            <a:off x="8599945" y="3889462"/>
            <a:ext cx="8124825" cy="4791075"/>
          </a:xfrm>
          <a:prstGeom prst="rect">
            <a:avLst/>
          </a:prstGeom>
        </p:spPr>
      </p:pic>
    </p:spTree>
    <p:extLst>
      <p:ext uri="{BB962C8B-B14F-4D97-AF65-F5344CB8AC3E}">
        <p14:creationId xmlns:p14="http://schemas.microsoft.com/office/powerpoint/2010/main" val="91254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D098E-201F-F370-DF12-5BAA240FC2C0}"/>
              </a:ext>
            </a:extLst>
          </p:cNvPr>
          <p:cNvSpPr>
            <a:spLocks noGrp="1"/>
          </p:cNvSpPr>
          <p:nvPr>
            <p:ph type="title"/>
          </p:nvPr>
        </p:nvSpPr>
        <p:spPr/>
        <p:txBody>
          <a:bodyPr/>
          <a:lstStyle/>
          <a:p>
            <a:r>
              <a:rPr lang="nl-NL" dirty="0"/>
              <a:t>Opwarmers: testvragen</a:t>
            </a:r>
          </a:p>
        </p:txBody>
      </p:sp>
      <p:sp>
        <p:nvSpPr>
          <p:cNvPr id="3" name="Tijdelijke aanduiding voor inhoud 2">
            <a:extLst>
              <a:ext uri="{FF2B5EF4-FFF2-40B4-BE49-F238E27FC236}">
                <a16:creationId xmlns:a16="http://schemas.microsoft.com/office/drawing/2014/main" id="{6DBB8577-376C-D174-DF8E-CA2BA5CF2A0C}"/>
              </a:ext>
            </a:extLst>
          </p:cNvPr>
          <p:cNvSpPr>
            <a:spLocks noGrp="1"/>
          </p:cNvSpPr>
          <p:nvPr>
            <p:ph idx="1"/>
          </p:nvPr>
        </p:nvSpPr>
        <p:spPr/>
        <p:txBody>
          <a:bodyPr/>
          <a:lstStyle/>
          <a:p>
            <a:r>
              <a:rPr lang="nl-NL" b="1" dirty="0"/>
              <a:t>Bij de interpretatie van een onafhankelijke t-toets, gebruik je in de output de rij ‘</a:t>
            </a:r>
            <a:r>
              <a:rPr lang="nl-NL" b="1" dirty="0" err="1"/>
              <a:t>equal</a:t>
            </a:r>
            <a:r>
              <a:rPr lang="nl-NL" b="1" dirty="0"/>
              <a:t> </a:t>
            </a:r>
            <a:r>
              <a:rPr lang="nl-NL" b="1" dirty="0" err="1"/>
              <a:t>variances</a:t>
            </a:r>
            <a:r>
              <a:rPr lang="nl-NL" b="1" dirty="0"/>
              <a:t> </a:t>
            </a:r>
            <a:r>
              <a:rPr lang="nl-NL" b="1" dirty="0" err="1"/>
              <a:t>not</a:t>
            </a:r>
            <a:r>
              <a:rPr lang="nl-NL" b="1" dirty="0"/>
              <a:t> </a:t>
            </a:r>
            <a:r>
              <a:rPr lang="nl-NL" b="1" dirty="0" err="1"/>
              <a:t>assumed</a:t>
            </a:r>
            <a:r>
              <a:rPr lang="nl-NL" b="1" dirty="0"/>
              <a:t>’ wanneer </a:t>
            </a:r>
            <a:r>
              <a:rPr lang="nl-NL" b="1" dirty="0" err="1"/>
              <a:t>Levene’s</a:t>
            </a:r>
            <a:r>
              <a:rPr lang="nl-NL" b="1" dirty="0"/>
              <a:t> test…</a:t>
            </a:r>
          </a:p>
          <a:p>
            <a:endParaRPr lang="nl-NL" dirty="0"/>
          </a:p>
          <a:p>
            <a:r>
              <a:rPr lang="nl-NL" dirty="0"/>
              <a:t>A. … niet statistisch significant is (</a:t>
            </a:r>
            <a:r>
              <a:rPr lang="nl-NL" i="1" dirty="0"/>
              <a:t>p</a:t>
            </a:r>
            <a:r>
              <a:rPr lang="nl-NL" dirty="0"/>
              <a:t>&gt;.05).</a:t>
            </a:r>
          </a:p>
          <a:p>
            <a:r>
              <a:rPr lang="nl-NL" dirty="0"/>
              <a:t>B. … statistisch significant is (</a:t>
            </a:r>
            <a:r>
              <a:rPr lang="nl-NL" i="1" dirty="0"/>
              <a:t>p</a:t>
            </a:r>
            <a:r>
              <a:rPr lang="nl-NL" dirty="0"/>
              <a:t>&lt;.05).</a:t>
            </a:r>
          </a:p>
          <a:p>
            <a:r>
              <a:rPr lang="nl-NL" dirty="0"/>
              <a:t>C. … gebaseerd is op een ongelijk aantal respondenten in beide groepen.</a:t>
            </a:r>
          </a:p>
          <a:p>
            <a:r>
              <a:rPr lang="nl-NL" dirty="0"/>
              <a:t>D. … gebaseerd is op een niet-normaal verdeelde afhankelijke variabele.</a:t>
            </a:r>
          </a:p>
        </p:txBody>
      </p:sp>
      <p:sp>
        <p:nvSpPr>
          <p:cNvPr id="4" name="Tijdelijke aanduiding voor dianummer 3">
            <a:extLst>
              <a:ext uri="{FF2B5EF4-FFF2-40B4-BE49-F238E27FC236}">
                <a16:creationId xmlns:a16="http://schemas.microsoft.com/office/drawing/2014/main" id="{516DC50E-5621-9FDF-DCCA-E2D59B3F819E}"/>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
        <p:nvSpPr>
          <p:cNvPr id="5" name="Tijdelijke aanduiding voor inhoud 4">
            <a:extLst>
              <a:ext uri="{FF2B5EF4-FFF2-40B4-BE49-F238E27FC236}">
                <a16:creationId xmlns:a16="http://schemas.microsoft.com/office/drawing/2014/main" id="{19557DE5-F52E-B84A-836D-9C82A838FE9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704784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Pearson correlatietoets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solidFill>
                  <a:srgbClr val="C00000"/>
                </a:solidFill>
              </a:rPr>
              <a:t>Homoscedasticiteit</a:t>
            </a:r>
            <a:r>
              <a:rPr lang="nl-BE" b="1" dirty="0"/>
              <a:t> </a:t>
            </a:r>
            <a:br>
              <a:rPr lang="nl-BE" b="1" dirty="0"/>
            </a:br>
            <a:r>
              <a:rPr lang="nl-BE" b="1" dirty="0"/>
              <a:t>= </a:t>
            </a:r>
            <a:r>
              <a:rPr lang="nl-BE" dirty="0"/>
              <a:t>Gelijke afwijkingen van alle datapunten t.o.v. best passende rechte (via </a:t>
            </a:r>
            <a:r>
              <a:rPr lang="nl-BE" i="1" dirty="0"/>
              <a:t>Chart Editor)</a:t>
            </a:r>
          </a:p>
          <a:p>
            <a:pPr lvl="1"/>
            <a:r>
              <a:rPr lang="nl-BE" dirty="0"/>
              <a:t>Ga die rechte af van links naar rechts</a:t>
            </a:r>
          </a:p>
          <a:p>
            <a:pPr lvl="2"/>
            <a:r>
              <a:rPr lang="nl-BE" dirty="0"/>
              <a:t>Vormen de punten een rechthoek of smalle ovaal rond de rechte?</a:t>
            </a:r>
          </a:p>
          <a:p>
            <a:pPr lvl="3"/>
            <a:r>
              <a:rPr lang="nl-BE" b="1" dirty="0" err="1"/>
              <a:t>Homoscedastisch</a:t>
            </a:r>
            <a:r>
              <a:rPr lang="nl-BE" dirty="0"/>
              <a:t> </a:t>
            </a:r>
          </a:p>
          <a:p>
            <a:pPr lvl="2"/>
            <a:r>
              <a:rPr lang="nl-BE" dirty="0"/>
              <a:t>Wijken de punten af (soms dicht, soms ver)?</a:t>
            </a:r>
          </a:p>
          <a:p>
            <a:pPr lvl="3"/>
            <a:r>
              <a:rPr lang="nl-BE" b="1" dirty="0" err="1"/>
              <a:t>Heteroscedastisch</a:t>
            </a:r>
            <a:endParaRPr lang="nl-BE" dirty="0"/>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50</a:t>
            </a:fld>
            <a:endParaRPr lang="en-GB" noProof="0" dirty="0"/>
          </a:p>
        </p:txBody>
      </p:sp>
      <p:pic>
        <p:nvPicPr>
          <p:cNvPr id="9" name="Tijdelijke aanduiding voor inhoud 8">
            <a:extLst>
              <a:ext uri="{FF2B5EF4-FFF2-40B4-BE49-F238E27FC236}">
                <a16:creationId xmlns:a16="http://schemas.microsoft.com/office/drawing/2014/main" id="{6E23E752-D067-4FB2-BEA0-72061C3D445E}"/>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2235131" y="5828205"/>
            <a:ext cx="12596941" cy="3801896"/>
          </a:xfrm>
        </p:spPr>
      </p:pic>
    </p:spTree>
    <p:extLst>
      <p:ext uri="{BB962C8B-B14F-4D97-AF65-F5344CB8AC3E}">
        <p14:creationId xmlns:p14="http://schemas.microsoft.com/office/powerpoint/2010/main" val="219920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D016EF0-1647-422B-935F-6946EB123B07}"/>
              </a:ext>
            </a:extLst>
          </p:cNvPr>
          <p:cNvPicPr>
            <a:picLocks noChangeAspect="1"/>
          </p:cNvPicPr>
          <p:nvPr/>
        </p:nvPicPr>
        <p:blipFill rotWithShape="1">
          <a:blip r:embed="rId3"/>
          <a:srcRect r="10375"/>
          <a:stretch/>
        </p:blipFill>
        <p:spPr>
          <a:xfrm>
            <a:off x="8592642" y="4086291"/>
            <a:ext cx="8418964" cy="5543810"/>
          </a:xfrm>
          <a:prstGeom prst="rect">
            <a:avLst/>
          </a:prstGeom>
        </p:spPr>
      </p:pic>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Pearson correlatietoets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solidFill>
                  <a:srgbClr val="C00000"/>
                </a:solidFill>
              </a:rPr>
              <a:t>Homoscedasticiteit</a:t>
            </a:r>
            <a:r>
              <a:rPr lang="nl-BE" b="1" dirty="0"/>
              <a:t> </a:t>
            </a:r>
          </a:p>
          <a:p>
            <a:pPr lvl="1"/>
            <a:r>
              <a:rPr lang="nl-BE" dirty="0">
                <a:solidFill>
                  <a:srgbClr val="C00000"/>
                </a:solidFill>
                <a:highlight>
                  <a:srgbClr val="FFFF00"/>
                </a:highlight>
              </a:rPr>
              <a:t>Vaak moeilijk om exact te bepalen</a:t>
            </a:r>
          </a:p>
          <a:p>
            <a:pPr lvl="1"/>
            <a:r>
              <a:rPr lang="nl-BE" dirty="0"/>
              <a:t>Bv. Scatterplot </a:t>
            </a:r>
            <a:r>
              <a:rPr lang="nl-BE" b="1" dirty="0"/>
              <a:t>coronastress x angst</a:t>
            </a:r>
          </a:p>
          <a:p>
            <a:pPr lvl="2"/>
            <a:r>
              <a:rPr lang="nl-BE" dirty="0"/>
              <a:t>Links liggen de punten dichter dan rechts</a:t>
            </a:r>
          </a:p>
          <a:p>
            <a:pPr lvl="2"/>
            <a:r>
              <a:rPr lang="nl-BE" dirty="0"/>
              <a:t>Maar: afwijking voldoende om van</a:t>
            </a:r>
            <a:br>
              <a:rPr lang="nl-BE" dirty="0"/>
            </a:br>
            <a:r>
              <a:rPr lang="nl-BE" dirty="0"/>
              <a:t>heteroscedasticiteit te spreken?</a:t>
            </a:r>
          </a:p>
          <a:p>
            <a:pPr lvl="3"/>
            <a:r>
              <a:rPr lang="nl-BE" b="1" dirty="0"/>
              <a:t>Nee: assumptie voldaan</a:t>
            </a:r>
          </a:p>
          <a:p>
            <a:pPr lvl="3"/>
            <a:endParaRPr lang="nl-BE" b="1" dirty="0"/>
          </a:p>
          <a:p>
            <a:pPr lvl="1"/>
            <a:r>
              <a:rPr lang="nl-BE" dirty="0"/>
              <a:t>Check ook de andere scatterplots!</a:t>
            </a:r>
          </a:p>
          <a:p>
            <a:pPr lvl="1"/>
            <a:endParaRPr lang="nl-BE" b="1" dirty="0"/>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51</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normAutofit lnSpcReduction="10000"/>
          </a:bodyPr>
          <a:lstStyle/>
          <a:p>
            <a:endParaRPr lang="nl-BE" sz="2400" b="1" dirty="0"/>
          </a:p>
        </p:txBody>
      </p:sp>
      <p:sp>
        <p:nvSpPr>
          <p:cNvPr id="8" name="Ovaal 7">
            <a:extLst>
              <a:ext uri="{FF2B5EF4-FFF2-40B4-BE49-F238E27FC236}">
                <a16:creationId xmlns:a16="http://schemas.microsoft.com/office/drawing/2014/main" id="{36B773E5-0DE6-4CDF-8653-0A71B729EFD8}"/>
              </a:ext>
            </a:extLst>
          </p:cNvPr>
          <p:cNvSpPr/>
          <p:nvPr/>
        </p:nvSpPr>
        <p:spPr>
          <a:xfrm rot="20208683">
            <a:off x="9002989" y="4429174"/>
            <a:ext cx="3674232" cy="1388244"/>
          </a:xfrm>
          <a:prstGeom prst="ellipse">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97781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3. </a:t>
                </a:r>
                <a:r>
                  <a:rPr lang="nl-BE" dirty="0"/>
                  <a:t>Hypothesen formuleren</a:t>
                </a:r>
              </a:p>
              <a:p>
                <a:pPr lvl="1"/>
                <a:r>
                  <a:rPr lang="nl-BE" dirty="0"/>
                  <a:t>Best tweezijdig toetsen</a:t>
                </a:r>
              </a:p>
              <a:p>
                <a:pPr lvl="1"/>
                <a:r>
                  <a:rPr lang="nl-BE" dirty="0"/>
                  <a:t>In totaal 15 toetsen, dus 15 paar hypothesen (bv. coronastress en angstgevoelens)</a:t>
                </a:r>
              </a:p>
              <a:p>
                <a:endParaRPr lang="nl-BE" dirty="0"/>
              </a:p>
              <a:p>
                <a:pPr marL="720000" lvl="1" indent="0">
                  <a:buNone/>
                </a:pPr>
                <a:r>
                  <a:rPr lang="nl-BE" b="1" dirty="0"/>
                  <a:t>	H</a:t>
                </a:r>
                <a:r>
                  <a:rPr lang="nl-BE" b="1" baseline="-25000" dirty="0"/>
                  <a:t>0</a:t>
                </a:r>
                <a:r>
                  <a:rPr lang="nl-BE" b="1" dirty="0"/>
                  <a:t>:	</a:t>
                </a:r>
                <a:r>
                  <a:rPr lang="nl-BE" i="1" dirty="0"/>
                  <a:t>Er is geen samenhang tussen coronastress en angstgevoelens: de 									correlatiecoëfficiënt tussen die twee variabelen is nul.</a:t>
                </a:r>
                <a:br>
                  <a:rPr lang="nl-BE" i="1" dirty="0"/>
                </a:br>
                <a:endParaRPr lang="nl-BE" b="1" dirty="0"/>
              </a:p>
              <a:p>
                <a:pPr marL="720000" lvl="1" indent="0">
                  <a:buNone/>
                </a:pPr>
                <a:r>
                  <a:rPr lang="nl-BE" b="1" dirty="0"/>
                  <a:t>	H</a:t>
                </a:r>
                <a:r>
                  <a:rPr lang="nl-BE" b="1" baseline="-25000" dirty="0"/>
                  <a:t>A</a:t>
                </a:r>
                <a:r>
                  <a:rPr lang="nl-BE" b="1" dirty="0"/>
                  <a:t>:	</a:t>
                </a:r>
                <a:r>
                  <a:rPr lang="nl-BE" i="1" dirty="0"/>
                  <a:t>Coronastress en angstgevoelens hangen wel samen: de correlatiecoëfficiënt 					tussen die twee variabelen is groter of kleiner dan nul.</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1296 (&gt;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3"/>
                <a:stretch>
                  <a:fillRect l="-145" t="-477"/>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52</a:t>
            </a:fld>
            <a:endParaRPr lang="en-GB" noProof="0" dirty="0"/>
          </a:p>
        </p:txBody>
      </p:sp>
    </p:spTree>
    <p:extLst>
      <p:ext uri="{BB962C8B-B14F-4D97-AF65-F5344CB8AC3E}">
        <p14:creationId xmlns:p14="http://schemas.microsoft.com/office/powerpoint/2010/main" val="1267954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Maat van effectgrootte:</a:t>
            </a:r>
          </a:p>
          <a:p>
            <a:pPr lvl="2"/>
            <a:r>
              <a:rPr lang="nl-BE" b="1" dirty="0"/>
              <a:t>Pearson correlatiecoëfficiënt zelf (r)</a:t>
            </a:r>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53</a:t>
            </a:fld>
            <a:endParaRPr lang="en-GB" noProof="0" dirty="0"/>
          </a:p>
        </p:txBody>
      </p:sp>
      <p:pic>
        <p:nvPicPr>
          <p:cNvPr id="9" name="Afbeelding 8">
            <a:extLst>
              <a:ext uri="{FF2B5EF4-FFF2-40B4-BE49-F238E27FC236}">
                <a16:creationId xmlns:a16="http://schemas.microsoft.com/office/drawing/2014/main" id="{906D21FB-A67A-4EA6-8155-C3845BCB46D9}"/>
              </a:ext>
            </a:extLst>
          </p:cNvPr>
          <p:cNvPicPr>
            <a:picLocks noChangeAspect="1"/>
          </p:cNvPicPr>
          <p:nvPr/>
        </p:nvPicPr>
        <p:blipFill>
          <a:blip r:embed="rId2"/>
          <a:stretch>
            <a:fillRect/>
          </a:stretch>
        </p:blipFill>
        <p:spPr>
          <a:xfrm>
            <a:off x="7706012" y="3839610"/>
            <a:ext cx="9127044" cy="4533099"/>
          </a:xfrm>
          <a:prstGeom prst="rect">
            <a:avLst/>
          </a:prstGeom>
        </p:spPr>
      </p:pic>
    </p:spTree>
    <p:extLst>
      <p:ext uri="{BB962C8B-B14F-4D97-AF65-F5344CB8AC3E}">
        <p14:creationId xmlns:p14="http://schemas.microsoft.com/office/powerpoint/2010/main" val="2348170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A8181DE-0D06-40F8-A69A-ED46C4E65D35}"/>
              </a:ext>
            </a:extLst>
          </p:cNvPr>
          <p:cNvPicPr>
            <a:picLocks noChangeAspect="1"/>
          </p:cNvPicPr>
          <p:nvPr/>
        </p:nvPicPr>
        <p:blipFill>
          <a:blip r:embed="rId2"/>
          <a:stretch>
            <a:fillRect/>
          </a:stretch>
        </p:blipFill>
        <p:spPr>
          <a:xfrm>
            <a:off x="7163473" y="2449885"/>
            <a:ext cx="8172562" cy="5832441"/>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3"/>
          <a:stretch>
            <a:fillRect/>
          </a:stretch>
        </p:blipFill>
        <p:spPr>
          <a:xfrm>
            <a:off x="743486" y="3215494"/>
            <a:ext cx="5953427" cy="458437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Pearson correlatietoets in SPSS: </a:t>
            </a:r>
            <a:br>
              <a:rPr lang="nl-BE" b="1" dirty="0"/>
            </a:br>
            <a:r>
              <a:rPr lang="nl-BE" i="1" dirty="0" err="1">
                <a:sym typeface="Wingdings" panose="05000000000000000000" pitchFamily="2" charset="2"/>
              </a:rPr>
              <a:t>Analyze</a:t>
            </a:r>
            <a:r>
              <a:rPr lang="nl-BE" i="1" dirty="0"/>
              <a:t> ›› </a:t>
            </a:r>
            <a:r>
              <a:rPr lang="nl-BE" i="1" dirty="0" err="1"/>
              <a:t>Correlate</a:t>
            </a:r>
            <a:r>
              <a:rPr lang="nl-BE" i="1" dirty="0"/>
              <a:t> ›› </a:t>
            </a:r>
            <a:r>
              <a:rPr lang="nl-BE" i="1" dirty="0" err="1"/>
              <a:t>Bivariate</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655405" y="6405562"/>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0219414" y="3642913"/>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9546023" y="3365100"/>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7054276" y="609138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54</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7054276" y="683044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13431202" y="3131298"/>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pic>
        <p:nvPicPr>
          <p:cNvPr id="18" name="Afbeelding 17">
            <a:extLst>
              <a:ext uri="{FF2B5EF4-FFF2-40B4-BE49-F238E27FC236}">
                <a16:creationId xmlns:a16="http://schemas.microsoft.com/office/drawing/2014/main" id="{63A32288-C4C1-4447-A089-D3F8C8A79E79}"/>
              </a:ext>
            </a:extLst>
          </p:cNvPr>
          <p:cNvPicPr>
            <a:picLocks noChangeAspect="1"/>
          </p:cNvPicPr>
          <p:nvPr/>
        </p:nvPicPr>
        <p:blipFill>
          <a:blip r:embed="rId4"/>
          <a:stretch>
            <a:fillRect/>
          </a:stretch>
        </p:blipFill>
        <p:spPr>
          <a:xfrm>
            <a:off x="13580294" y="5620647"/>
            <a:ext cx="3431312" cy="2778487"/>
          </a:xfrm>
          <a:prstGeom prst="rect">
            <a:avLst/>
          </a:prstGeom>
        </p:spPr>
      </p:pic>
      <p:grpSp>
        <p:nvGrpSpPr>
          <p:cNvPr id="34" name="Groep 33">
            <a:extLst>
              <a:ext uri="{FF2B5EF4-FFF2-40B4-BE49-F238E27FC236}">
                <a16:creationId xmlns:a16="http://schemas.microsoft.com/office/drawing/2014/main" id="{D0EEAA10-5DC1-40E2-85C0-1409FF8935F0}"/>
              </a:ext>
            </a:extLst>
          </p:cNvPr>
          <p:cNvGrpSpPr/>
          <p:nvPr/>
        </p:nvGrpSpPr>
        <p:grpSpPr>
          <a:xfrm>
            <a:off x="13384367" y="6229948"/>
            <a:ext cx="1094875" cy="511615"/>
            <a:chOff x="11574378" y="2683042"/>
            <a:chExt cx="1094875" cy="511615"/>
          </a:xfrm>
        </p:grpSpPr>
        <p:sp>
          <p:nvSpPr>
            <p:cNvPr id="35" name="Ovaal 34">
              <a:extLst>
                <a:ext uri="{FF2B5EF4-FFF2-40B4-BE49-F238E27FC236}">
                  <a16:creationId xmlns:a16="http://schemas.microsoft.com/office/drawing/2014/main" id="{F4B7E09D-F76E-4089-9FE9-5DDE8917DAC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A9DC2DD8-6560-434D-B94E-4009C6A5AEF8}"/>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37" name="Groep 36">
            <a:extLst>
              <a:ext uri="{FF2B5EF4-FFF2-40B4-BE49-F238E27FC236}">
                <a16:creationId xmlns:a16="http://schemas.microsoft.com/office/drawing/2014/main" id="{7239A8AA-B6BD-49FF-9594-798708A97E6B}"/>
              </a:ext>
            </a:extLst>
          </p:cNvPr>
          <p:cNvGrpSpPr/>
          <p:nvPr/>
        </p:nvGrpSpPr>
        <p:grpSpPr>
          <a:xfrm>
            <a:off x="13787698" y="7856587"/>
            <a:ext cx="1094875" cy="511615"/>
            <a:chOff x="11574378" y="2683042"/>
            <a:chExt cx="1094875" cy="511615"/>
          </a:xfrm>
        </p:grpSpPr>
        <p:sp>
          <p:nvSpPr>
            <p:cNvPr id="38" name="Ovaal 37">
              <a:extLst>
                <a:ext uri="{FF2B5EF4-FFF2-40B4-BE49-F238E27FC236}">
                  <a16:creationId xmlns:a16="http://schemas.microsoft.com/office/drawing/2014/main" id="{05C90C61-8E25-41DD-90EF-E630548903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C3A46754-4415-4C8E-94C2-D9E8AAF3350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40" name="Groep 39">
            <a:extLst>
              <a:ext uri="{FF2B5EF4-FFF2-40B4-BE49-F238E27FC236}">
                <a16:creationId xmlns:a16="http://schemas.microsoft.com/office/drawing/2014/main" id="{DF39A32B-A882-4AED-8617-0431572FBF60}"/>
              </a:ext>
            </a:extLst>
          </p:cNvPr>
          <p:cNvGrpSpPr/>
          <p:nvPr/>
        </p:nvGrpSpPr>
        <p:grpSpPr>
          <a:xfrm>
            <a:off x="10075307" y="7990007"/>
            <a:ext cx="1094875" cy="511615"/>
            <a:chOff x="11574378" y="2683042"/>
            <a:chExt cx="1094875" cy="511615"/>
          </a:xfrm>
        </p:grpSpPr>
        <p:sp>
          <p:nvSpPr>
            <p:cNvPr id="41" name="Ovaal 40">
              <a:extLst>
                <a:ext uri="{FF2B5EF4-FFF2-40B4-BE49-F238E27FC236}">
                  <a16:creationId xmlns:a16="http://schemas.microsoft.com/office/drawing/2014/main" id="{71A0584F-AEE1-4E74-B50C-72249D86FA5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Tekstvak 41">
              <a:extLst>
                <a:ext uri="{FF2B5EF4-FFF2-40B4-BE49-F238E27FC236}">
                  <a16:creationId xmlns:a16="http://schemas.microsoft.com/office/drawing/2014/main" id="{6D7D66D7-B6E2-486F-99FB-5636C6DAD7C1}"/>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
        <p:nvSpPr>
          <p:cNvPr id="3" name="Ovaal 2">
            <a:extLst>
              <a:ext uri="{FF2B5EF4-FFF2-40B4-BE49-F238E27FC236}">
                <a16:creationId xmlns:a16="http://schemas.microsoft.com/office/drawing/2014/main" id="{579C9BF4-BC79-9C63-F947-E5CCB3B9469C}"/>
              </a:ext>
            </a:extLst>
          </p:cNvPr>
          <p:cNvSpPr/>
          <p:nvPr/>
        </p:nvSpPr>
        <p:spPr>
          <a:xfrm>
            <a:off x="10662693" y="3018108"/>
            <a:ext cx="2423111" cy="226380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797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C2DC487-4209-4347-948A-EAC5B2735AFB}"/>
              </a:ext>
            </a:extLst>
          </p:cNvPr>
          <p:cNvPicPr>
            <a:picLocks noChangeAspect="1"/>
          </p:cNvPicPr>
          <p:nvPr/>
        </p:nvPicPr>
        <p:blipFill>
          <a:blip r:embed="rId2"/>
          <a:stretch>
            <a:fillRect/>
          </a:stretch>
        </p:blipFill>
        <p:spPr>
          <a:xfrm>
            <a:off x="1588882" y="2967847"/>
            <a:ext cx="11388216" cy="348107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Pearson correlatietoets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55</a:t>
            </a:fld>
            <a:endParaRPr lang="en-GB" noProof="0" dirty="0"/>
          </a:p>
        </p:txBody>
      </p:sp>
      <p:pic>
        <p:nvPicPr>
          <p:cNvPr id="7" name="Afbeelding 6">
            <a:extLst>
              <a:ext uri="{FF2B5EF4-FFF2-40B4-BE49-F238E27FC236}">
                <a16:creationId xmlns:a16="http://schemas.microsoft.com/office/drawing/2014/main" id="{E938D5FE-8DD0-4793-AB21-FB2F8FDD9AD7}"/>
              </a:ext>
            </a:extLst>
          </p:cNvPr>
          <p:cNvPicPr>
            <a:picLocks noChangeAspect="1"/>
          </p:cNvPicPr>
          <p:nvPr/>
        </p:nvPicPr>
        <p:blipFill>
          <a:blip r:embed="rId3"/>
          <a:stretch>
            <a:fillRect/>
          </a:stretch>
        </p:blipFill>
        <p:spPr>
          <a:xfrm>
            <a:off x="8910623" y="4951686"/>
            <a:ext cx="7132998" cy="3566499"/>
          </a:xfrm>
          <a:prstGeom prst="rect">
            <a:avLst/>
          </a:prstGeom>
        </p:spPr>
      </p:pic>
    </p:spTree>
    <p:extLst>
      <p:ext uri="{BB962C8B-B14F-4D97-AF65-F5344CB8AC3E}">
        <p14:creationId xmlns:p14="http://schemas.microsoft.com/office/powerpoint/2010/main" val="3670847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E6A6D79-994C-4E07-8B89-313F61B38667}"/>
              </a:ext>
            </a:extLst>
          </p:cNvPr>
          <p:cNvPicPr>
            <a:picLocks noChangeAspect="1"/>
          </p:cNvPicPr>
          <p:nvPr/>
        </p:nvPicPr>
        <p:blipFill>
          <a:blip r:embed="rId3"/>
          <a:stretch>
            <a:fillRect/>
          </a:stretch>
        </p:blipFill>
        <p:spPr>
          <a:xfrm>
            <a:off x="5783744" y="2329481"/>
            <a:ext cx="11554931" cy="676712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8073685"/>
          </a:xfrm>
        </p:spPr>
        <p:txBody>
          <a:bodyPr>
            <a:normAutofit fontScale="92500" lnSpcReduction="10000"/>
          </a:bodyPr>
          <a:lstStyle/>
          <a:p>
            <a:r>
              <a:rPr lang="nl-BE" b="1" dirty="0">
                <a:solidFill>
                  <a:srgbClr val="C00000"/>
                </a:solidFill>
              </a:rPr>
              <a:t>Correlatietabel</a:t>
            </a:r>
          </a:p>
          <a:p>
            <a:pPr lvl="1"/>
            <a:r>
              <a:rPr lang="nl-BE" dirty="0"/>
              <a:t>Zoals kruistabel,</a:t>
            </a:r>
            <a:br>
              <a:rPr lang="nl-BE" dirty="0"/>
            </a:br>
            <a:r>
              <a:rPr lang="nl-BE" dirty="0"/>
              <a:t>maar met correlaties</a:t>
            </a:r>
            <a:br>
              <a:rPr lang="nl-BE" dirty="0"/>
            </a:br>
            <a:r>
              <a:rPr lang="nl-BE" dirty="0"/>
              <a:t>i.p.v. frequenties</a:t>
            </a:r>
          </a:p>
          <a:p>
            <a:pPr lvl="1"/>
            <a:r>
              <a:rPr lang="nl-BE" dirty="0"/>
              <a:t>Alle correlaties dubbel:</a:t>
            </a:r>
            <a:br>
              <a:rPr lang="nl-BE" dirty="0"/>
            </a:br>
            <a:r>
              <a:rPr lang="nl-BE" dirty="0"/>
              <a:t>boven = onder</a:t>
            </a:r>
          </a:p>
          <a:p>
            <a:pPr lvl="1"/>
            <a:endParaRPr lang="nl-BE" dirty="0"/>
          </a:p>
          <a:p>
            <a:pPr lvl="1"/>
            <a:endParaRPr lang="nl-BE" dirty="0"/>
          </a:p>
          <a:p>
            <a:pPr lvl="1"/>
            <a:endParaRPr lang="nl-BE" dirty="0"/>
          </a:p>
          <a:p>
            <a:pPr lvl="1"/>
            <a:r>
              <a:rPr lang="nl-BE" dirty="0"/>
              <a:t>Significantie: geduid</a:t>
            </a:r>
            <a:br>
              <a:rPr lang="nl-BE" dirty="0"/>
            </a:br>
            <a:r>
              <a:rPr lang="nl-BE" dirty="0"/>
              <a:t>met asterisken (</a:t>
            </a:r>
            <a:r>
              <a:rPr lang="nl-BE" baseline="30000" dirty="0"/>
              <a:t>*</a:t>
            </a:r>
            <a:r>
              <a:rPr lang="nl-BE" dirty="0"/>
              <a:t>)</a:t>
            </a:r>
          </a:p>
          <a:p>
            <a:pPr lvl="2"/>
            <a:r>
              <a:rPr lang="nl-BE" b="1" dirty="0"/>
              <a:t>Allemaal </a:t>
            </a:r>
            <a:r>
              <a:rPr lang="nl-BE" b="1" dirty="0" err="1"/>
              <a:t>sign</a:t>
            </a:r>
            <a:r>
              <a:rPr lang="nl-BE" b="1" dirty="0"/>
              <a:t>. </a:t>
            </a:r>
            <a:br>
              <a:rPr lang="nl-BE" b="1" dirty="0"/>
            </a:br>
            <a:r>
              <a:rPr lang="nl-BE" b="1" dirty="0"/>
              <a:t>vanwege grote </a:t>
            </a:r>
            <a:br>
              <a:rPr lang="nl-BE" b="1" dirty="0"/>
            </a:br>
            <a:r>
              <a:rPr lang="nl-BE" b="1" dirty="0"/>
              <a:t>steekproef,</a:t>
            </a:r>
          </a:p>
          <a:p>
            <a:pPr lvl="2"/>
            <a:r>
              <a:rPr lang="nl-BE" dirty="0"/>
              <a:t>Maar daarom nog</a:t>
            </a:r>
          </a:p>
          <a:p>
            <a:pPr marL="1306800" lvl="2" indent="0">
              <a:buNone/>
            </a:pPr>
            <a:r>
              <a:rPr lang="nl-BE" dirty="0"/>
              <a:t>niet even sterke verbanden</a:t>
            </a: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56</a:t>
            </a:fld>
            <a:endParaRPr lang="en-GB" noProof="0" dirty="0"/>
          </a:p>
        </p:txBody>
      </p:sp>
      <p:cxnSp>
        <p:nvCxnSpPr>
          <p:cNvPr id="8" name="Rechte verbindingslijn 7">
            <a:extLst>
              <a:ext uri="{FF2B5EF4-FFF2-40B4-BE49-F238E27FC236}">
                <a16:creationId xmlns:a16="http://schemas.microsoft.com/office/drawing/2014/main" id="{F77AB7CD-D11D-46AD-A1C0-0B8AB13DA0DA}"/>
              </a:ext>
            </a:extLst>
          </p:cNvPr>
          <p:cNvCxnSpPr>
            <a:cxnSpLocks/>
          </p:cNvCxnSpPr>
          <p:nvPr/>
        </p:nvCxnSpPr>
        <p:spPr>
          <a:xfrm>
            <a:off x="10082463" y="3248526"/>
            <a:ext cx="7256212" cy="5113421"/>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9416A202-B109-4020-B74B-B96FFC638D4B}"/>
              </a:ext>
            </a:extLst>
          </p:cNvPr>
          <p:cNvSpPr/>
          <p:nvPr/>
        </p:nvSpPr>
        <p:spPr>
          <a:xfrm>
            <a:off x="11381873" y="3200398"/>
            <a:ext cx="625643" cy="360949"/>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al 16">
            <a:extLst>
              <a:ext uri="{FF2B5EF4-FFF2-40B4-BE49-F238E27FC236}">
                <a16:creationId xmlns:a16="http://schemas.microsoft.com/office/drawing/2014/main" id="{F5DDE4C7-1F19-44D2-9B17-99DF6A1C96F0}"/>
              </a:ext>
            </a:extLst>
          </p:cNvPr>
          <p:cNvSpPr/>
          <p:nvPr/>
        </p:nvSpPr>
        <p:spPr>
          <a:xfrm>
            <a:off x="10082463" y="4114800"/>
            <a:ext cx="649706" cy="393031"/>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9" name="Rechte verbindingslijn 18">
            <a:extLst>
              <a:ext uri="{FF2B5EF4-FFF2-40B4-BE49-F238E27FC236}">
                <a16:creationId xmlns:a16="http://schemas.microsoft.com/office/drawing/2014/main" id="{71ED1D57-8ED4-4086-B1A0-430A41886BA7}"/>
              </a:ext>
            </a:extLst>
          </p:cNvPr>
          <p:cNvCxnSpPr>
            <a:stCxn id="17" idx="7"/>
            <a:endCxn id="15" idx="3"/>
          </p:cNvCxnSpPr>
          <p:nvPr/>
        </p:nvCxnSpPr>
        <p:spPr>
          <a:xfrm flipV="1">
            <a:off x="10637022" y="3508487"/>
            <a:ext cx="836474" cy="663871"/>
          </a:xfrm>
          <a:prstGeom prst="line">
            <a:avLst/>
          </a:prstGeom>
          <a:ln w="31750">
            <a:solidFill>
              <a:srgbClr val="DC862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2F73656A-1191-4CA1-88EF-3B5508A1740B}"/>
              </a:ext>
            </a:extLst>
          </p:cNvPr>
          <p:cNvSpPr/>
          <p:nvPr/>
        </p:nvSpPr>
        <p:spPr>
          <a:xfrm>
            <a:off x="6103601" y="8727078"/>
            <a:ext cx="3978861" cy="3695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22" name="Afbeelding 21">
            <a:extLst>
              <a:ext uri="{FF2B5EF4-FFF2-40B4-BE49-F238E27FC236}">
                <a16:creationId xmlns:a16="http://schemas.microsoft.com/office/drawing/2014/main" id="{92631D79-A579-4CFB-BE4D-8065AF5F56B3}"/>
              </a:ext>
            </a:extLst>
          </p:cNvPr>
          <p:cNvPicPr>
            <a:picLocks noChangeAspect="1"/>
          </p:cNvPicPr>
          <p:nvPr/>
        </p:nvPicPr>
        <p:blipFill rotWithShape="1">
          <a:blip r:embed="rId4"/>
          <a:srcRect l="1408" t="82911" r="40824"/>
          <a:stretch/>
        </p:blipFill>
        <p:spPr>
          <a:xfrm>
            <a:off x="1657336" y="5293630"/>
            <a:ext cx="3973443" cy="838826"/>
          </a:xfrm>
          <a:prstGeom prst="rect">
            <a:avLst/>
          </a:prstGeom>
        </p:spPr>
      </p:pic>
      <p:sp>
        <p:nvSpPr>
          <p:cNvPr id="24" name="Rechthoek 23">
            <a:extLst>
              <a:ext uri="{FF2B5EF4-FFF2-40B4-BE49-F238E27FC236}">
                <a16:creationId xmlns:a16="http://schemas.microsoft.com/office/drawing/2014/main" id="{E4BEDDAC-F6D8-4283-AE5A-3253BBCD90FE}"/>
              </a:ext>
            </a:extLst>
          </p:cNvPr>
          <p:cNvSpPr/>
          <p:nvPr/>
        </p:nvSpPr>
        <p:spPr>
          <a:xfrm>
            <a:off x="3622002" y="5365445"/>
            <a:ext cx="2008777" cy="33752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1660470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 </a:t>
            </a:r>
          </a:p>
          <a:p>
            <a:pPr lvl="2"/>
            <a:r>
              <a:rPr lang="nl-BE" dirty="0"/>
              <a:t>Meest opvallende correlaties</a:t>
            </a:r>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57</a:t>
            </a:fld>
            <a:endParaRPr lang="en-GB" noProof="0" dirty="0"/>
          </a:p>
        </p:txBody>
      </p:sp>
      <p:sp>
        <p:nvSpPr>
          <p:cNvPr id="7" name="Tijdelijke aanduiding voor inhoud 6">
            <a:extLst>
              <a:ext uri="{FF2B5EF4-FFF2-40B4-BE49-F238E27FC236}">
                <a16:creationId xmlns:a16="http://schemas.microsoft.com/office/drawing/2014/main" id="{EA6E8E42-B777-44C5-9524-C103077CA7B8}"/>
              </a:ext>
            </a:extLst>
          </p:cNvPr>
          <p:cNvSpPr>
            <a:spLocks noGrp="1"/>
          </p:cNvSpPr>
          <p:nvPr>
            <p:ph idx="13"/>
          </p:nvPr>
        </p:nvSpPr>
        <p:spPr/>
        <p:txBody>
          <a:bodyPr/>
          <a:lstStyle/>
          <a:p>
            <a:endParaRPr lang="nl-BE"/>
          </a:p>
        </p:txBody>
      </p:sp>
      <p:pic>
        <p:nvPicPr>
          <p:cNvPr id="3" name="Afbeelding 2">
            <a:extLst>
              <a:ext uri="{FF2B5EF4-FFF2-40B4-BE49-F238E27FC236}">
                <a16:creationId xmlns:a16="http://schemas.microsoft.com/office/drawing/2014/main" id="{375995E0-4834-417C-BF0F-EA73C75C28A2}"/>
              </a:ext>
            </a:extLst>
          </p:cNvPr>
          <p:cNvPicPr>
            <a:picLocks noChangeAspect="1"/>
          </p:cNvPicPr>
          <p:nvPr/>
        </p:nvPicPr>
        <p:blipFill>
          <a:blip r:embed="rId2"/>
          <a:stretch>
            <a:fillRect/>
          </a:stretch>
        </p:blipFill>
        <p:spPr>
          <a:xfrm>
            <a:off x="1092468" y="4410875"/>
            <a:ext cx="13160032" cy="3931762"/>
          </a:xfrm>
          <a:prstGeom prst="rect">
            <a:avLst/>
          </a:prstGeom>
        </p:spPr>
      </p:pic>
      <p:pic>
        <p:nvPicPr>
          <p:cNvPr id="9" name="Tijdelijke aanduiding voor inhoud 14">
            <a:extLst>
              <a:ext uri="{FF2B5EF4-FFF2-40B4-BE49-F238E27FC236}">
                <a16:creationId xmlns:a16="http://schemas.microsoft.com/office/drawing/2014/main" id="{6357DE45-00FF-4579-8830-1452081332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30" t="5051" r="22152"/>
          <a:stretch/>
        </p:blipFill>
        <p:spPr>
          <a:xfrm>
            <a:off x="13523304" y="1704208"/>
            <a:ext cx="3309750" cy="3172592"/>
          </a:xfrm>
          <a:prstGeom prst="rect">
            <a:avLst/>
          </a:prstGeom>
        </p:spPr>
      </p:pic>
    </p:spTree>
    <p:extLst>
      <p:ext uri="{BB962C8B-B14F-4D97-AF65-F5344CB8AC3E}">
        <p14:creationId xmlns:p14="http://schemas.microsoft.com/office/powerpoint/2010/main" val="1343698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tabel: de rest</a:t>
            </a:r>
          </a:p>
          <a:p>
            <a:pPr lvl="2"/>
            <a:r>
              <a:rPr lang="nl-BE" dirty="0"/>
              <a:t>Bij veel correlatietoetsen: </a:t>
            </a:r>
            <a:br>
              <a:rPr lang="nl-BE" dirty="0"/>
            </a:br>
            <a:r>
              <a:rPr lang="nl-BE" i="1" dirty="0"/>
              <a:t>p</a:t>
            </a:r>
            <a:r>
              <a:rPr lang="nl-BE" dirty="0"/>
              <a:t>-waardes aanduiden via asterisken</a:t>
            </a:r>
          </a:p>
          <a:p>
            <a:pPr lvl="2"/>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58</a:t>
            </a:fld>
            <a:endParaRPr lang="en-GB" noProof="0" dirty="0"/>
          </a:p>
        </p:txBody>
      </p:sp>
      <p:pic>
        <p:nvPicPr>
          <p:cNvPr id="9" name="Tijdelijke aanduiding voor inhoud 14">
            <a:extLst>
              <a:ext uri="{FF2B5EF4-FFF2-40B4-BE49-F238E27FC236}">
                <a16:creationId xmlns:a16="http://schemas.microsoft.com/office/drawing/2014/main" id="{6357DE45-00FF-4579-8830-1452081332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130" t="5051" r="22152"/>
          <a:stretch/>
        </p:blipFill>
        <p:spPr>
          <a:xfrm>
            <a:off x="13523304" y="1704208"/>
            <a:ext cx="3309750" cy="3172592"/>
          </a:xfrm>
          <a:prstGeom prst="rect">
            <a:avLst/>
          </a:prstGeom>
        </p:spPr>
      </p:pic>
      <p:pic>
        <p:nvPicPr>
          <p:cNvPr id="2" name="Afbeelding 1">
            <a:extLst>
              <a:ext uri="{FF2B5EF4-FFF2-40B4-BE49-F238E27FC236}">
                <a16:creationId xmlns:a16="http://schemas.microsoft.com/office/drawing/2014/main" id="{FDD2C743-2B35-40F8-9EA2-203E6D93B9A6}"/>
              </a:ext>
            </a:extLst>
          </p:cNvPr>
          <p:cNvPicPr>
            <a:picLocks noChangeAspect="1"/>
          </p:cNvPicPr>
          <p:nvPr/>
        </p:nvPicPr>
        <p:blipFill>
          <a:blip r:embed="rId3"/>
          <a:stretch>
            <a:fillRect/>
          </a:stretch>
        </p:blipFill>
        <p:spPr>
          <a:xfrm>
            <a:off x="2331721" y="4288738"/>
            <a:ext cx="11735364" cy="5399403"/>
          </a:xfrm>
          <a:prstGeom prst="rect">
            <a:avLst/>
          </a:prstGeom>
        </p:spPr>
      </p:pic>
      <p:sp>
        <p:nvSpPr>
          <p:cNvPr id="10" name="Rechthoek 9">
            <a:extLst>
              <a:ext uri="{FF2B5EF4-FFF2-40B4-BE49-F238E27FC236}">
                <a16:creationId xmlns:a16="http://schemas.microsoft.com/office/drawing/2014/main" id="{A61EB019-24B0-47D0-AFC5-B810CE87CBD5}"/>
              </a:ext>
            </a:extLst>
          </p:cNvPr>
          <p:cNvSpPr/>
          <p:nvPr/>
        </p:nvSpPr>
        <p:spPr>
          <a:xfrm>
            <a:off x="2331721" y="9183058"/>
            <a:ext cx="3611879" cy="41094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 name="Ovaal 2">
            <a:extLst>
              <a:ext uri="{FF2B5EF4-FFF2-40B4-BE49-F238E27FC236}">
                <a16:creationId xmlns:a16="http://schemas.microsoft.com/office/drawing/2014/main" id="{87DEFD64-7BB4-5CB7-B3D5-665C501CAE2E}"/>
              </a:ext>
            </a:extLst>
          </p:cNvPr>
          <p:cNvSpPr/>
          <p:nvPr/>
        </p:nvSpPr>
        <p:spPr>
          <a:xfrm>
            <a:off x="10761785" y="8407664"/>
            <a:ext cx="801858" cy="77539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al 3">
            <a:extLst>
              <a:ext uri="{FF2B5EF4-FFF2-40B4-BE49-F238E27FC236}">
                <a16:creationId xmlns:a16="http://schemas.microsoft.com/office/drawing/2014/main" id="{1E974A85-569C-1F5B-1B44-0C9B44EFE48A}"/>
              </a:ext>
            </a:extLst>
          </p:cNvPr>
          <p:cNvSpPr/>
          <p:nvPr/>
        </p:nvSpPr>
        <p:spPr>
          <a:xfrm>
            <a:off x="7395200" y="6988439"/>
            <a:ext cx="801858" cy="65889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0364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6E680E6-3983-47D5-8546-C7E93F2BE573}"/>
              </a:ext>
            </a:extLst>
          </p:cNvPr>
          <p:cNvPicPr>
            <a:picLocks noChangeAspect="1"/>
          </p:cNvPicPr>
          <p:nvPr/>
        </p:nvPicPr>
        <p:blipFill>
          <a:blip r:embed="rId3"/>
          <a:stretch>
            <a:fillRect/>
          </a:stretch>
        </p:blipFill>
        <p:spPr>
          <a:xfrm>
            <a:off x="2610853" y="3363321"/>
            <a:ext cx="13548106" cy="639027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Pearson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pPr marL="86400" indent="0">
              <a:buNone/>
            </a:pPr>
            <a:r>
              <a:rPr lang="nl-BE" b="1" dirty="0">
                <a:solidFill>
                  <a:srgbClr val="C00000"/>
                </a:solidFill>
              </a:rPr>
              <a:t>Meerdere correlatietoetsen na elkaar uitvoeren</a:t>
            </a:r>
          </a:p>
          <a:p>
            <a:r>
              <a:rPr lang="nl-BE" dirty="0"/>
              <a:t>Problemen met family-</a:t>
            </a:r>
            <a:r>
              <a:rPr lang="nl-BE" dirty="0" err="1"/>
              <a:t>wise</a:t>
            </a:r>
            <a:r>
              <a:rPr lang="nl-BE" dirty="0"/>
              <a:t> error-</a:t>
            </a:r>
            <a:r>
              <a:rPr lang="nl-BE" dirty="0" err="1"/>
              <a:t>rate</a:t>
            </a:r>
            <a:r>
              <a:rPr lang="nl-BE" dirty="0"/>
              <a:t> (FWER, zie H11)?</a:t>
            </a:r>
          </a:p>
          <a:p>
            <a:pPr lvl="1"/>
            <a:r>
              <a:rPr lang="nl-BE" b="1" dirty="0">
                <a:solidFill>
                  <a:srgbClr val="C00000"/>
                </a:solidFill>
              </a:rPr>
              <a:t>Nee! </a:t>
            </a:r>
            <a:r>
              <a:rPr lang="nl-BE" dirty="0">
                <a:solidFill>
                  <a:srgbClr val="C00000"/>
                </a:solidFill>
              </a:rPr>
              <a:t>Zie p. 455</a:t>
            </a:r>
            <a:endParaRPr lang="nl-BE" b="1" dirty="0">
              <a:solidFill>
                <a:srgbClr val="C00000"/>
              </a:solidFill>
            </a:endParaRP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59</a:t>
            </a:fld>
            <a:endParaRPr lang="en-GB" noProof="0" dirty="0"/>
          </a:p>
        </p:txBody>
      </p:sp>
    </p:spTree>
    <p:extLst>
      <p:ext uri="{BB962C8B-B14F-4D97-AF65-F5344CB8AC3E}">
        <p14:creationId xmlns:p14="http://schemas.microsoft.com/office/powerpoint/2010/main" val="2005263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D098E-201F-F370-DF12-5BAA240FC2C0}"/>
              </a:ext>
            </a:extLst>
          </p:cNvPr>
          <p:cNvSpPr>
            <a:spLocks noGrp="1"/>
          </p:cNvSpPr>
          <p:nvPr>
            <p:ph type="title"/>
          </p:nvPr>
        </p:nvSpPr>
        <p:spPr/>
        <p:txBody>
          <a:bodyPr/>
          <a:lstStyle/>
          <a:p>
            <a:r>
              <a:rPr lang="nl-NL" dirty="0"/>
              <a:t>Opwarmers: testvragen</a:t>
            </a:r>
          </a:p>
        </p:txBody>
      </p:sp>
      <p:sp>
        <p:nvSpPr>
          <p:cNvPr id="3" name="Tijdelijke aanduiding voor inhoud 2">
            <a:extLst>
              <a:ext uri="{FF2B5EF4-FFF2-40B4-BE49-F238E27FC236}">
                <a16:creationId xmlns:a16="http://schemas.microsoft.com/office/drawing/2014/main" id="{6DBB8577-376C-D174-DF8E-CA2BA5CF2A0C}"/>
              </a:ext>
            </a:extLst>
          </p:cNvPr>
          <p:cNvSpPr>
            <a:spLocks noGrp="1"/>
          </p:cNvSpPr>
          <p:nvPr>
            <p:ph idx="1"/>
          </p:nvPr>
        </p:nvSpPr>
        <p:spPr/>
        <p:txBody>
          <a:bodyPr/>
          <a:lstStyle/>
          <a:p>
            <a:r>
              <a:rPr lang="nl-NL" b="1" dirty="0"/>
              <a:t>Bij de interpretatie van een onafhankelijke t-toets, gebruik je in de output de rij ‘</a:t>
            </a:r>
            <a:r>
              <a:rPr lang="nl-NL" b="1" dirty="0" err="1"/>
              <a:t>equal</a:t>
            </a:r>
            <a:r>
              <a:rPr lang="nl-NL" b="1" dirty="0"/>
              <a:t> </a:t>
            </a:r>
            <a:r>
              <a:rPr lang="nl-NL" b="1" dirty="0" err="1"/>
              <a:t>variances</a:t>
            </a:r>
            <a:r>
              <a:rPr lang="nl-NL" b="1" dirty="0"/>
              <a:t> </a:t>
            </a:r>
            <a:r>
              <a:rPr lang="nl-NL" b="1" dirty="0" err="1"/>
              <a:t>not</a:t>
            </a:r>
            <a:r>
              <a:rPr lang="nl-NL" b="1" dirty="0"/>
              <a:t> </a:t>
            </a:r>
            <a:r>
              <a:rPr lang="nl-NL" b="1" dirty="0" err="1"/>
              <a:t>assumed</a:t>
            </a:r>
            <a:r>
              <a:rPr lang="nl-NL" b="1" dirty="0"/>
              <a:t>’ wanneer </a:t>
            </a:r>
            <a:r>
              <a:rPr lang="nl-NL" b="1" dirty="0" err="1"/>
              <a:t>Levene’s</a:t>
            </a:r>
            <a:r>
              <a:rPr lang="nl-NL" b="1" dirty="0"/>
              <a:t> test…</a:t>
            </a:r>
          </a:p>
          <a:p>
            <a:endParaRPr lang="nl-NL" dirty="0"/>
          </a:p>
          <a:p>
            <a:r>
              <a:rPr lang="nl-NL" dirty="0"/>
              <a:t>A. … niet statistisch significant is (</a:t>
            </a:r>
            <a:r>
              <a:rPr lang="nl-NL" i="1" dirty="0"/>
              <a:t>p</a:t>
            </a:r>
            <a:r>
              <a:rPr lang="nl-NL" dirty="0"/>
              <a:t>&gt;.05).</a:t>
            </a:r>
          </a:p>
          <a:p>
            <a:r>
              <a:rPr lang="nl-NL" dirty="0">
                <a:highlight>
                  <a:srgbClr val="FFFF00"/>
                </a:highlight>
              </a:rPr>
              <a:t>B. … statistisch significant is (</a:t>
            </a:r>
            <a:r>
              <a:rPr lang="nl-NL" i="1" dirty="0">
                <a:highlight>
                  <a:srgbClr val="FFFF00"/>
                </a:highlight>
              </a:rPr>
              <a:t>p</a:t>
            </a:r>
            <a:r>
              <a:rPr lang="nl-NL" dirty="0">
                <a:highlight>
                  <a:srgbClr val="FFFF00"/>
                </a:highlight>
              </a:rPr>
              <a:t>&lt;.05).</a:t>
            </a:r>
          </a:p>
          <a:p>
            <a:r>
              <a:rPr lang="nl-NL" dirty="0"/>
              <a:t>C. … gebaseerd is op een ongelijk aantal respondenten in beide groepen.</a:t>
            </a:r>
          </a:p>
          <a:p>
            <a:r>
              <a:rPr lang="nl-NL" dirty="0"/>
              <a:t>D. … gebaseerd is op een niet-normaal verdeelde testvariabele.</a:t>
            </a:r>
          </a:p>
        </p:txBody>
      </p:sp>
      <p:sp>
        <p:nvSpPr>
          <p:cNvPr id="4" name="Tijdelijke aanduiding voor dianummer 3">
            <a:extLst>
              <a:ext uri="{FF2B5EF4-FFF2-40B4-BE49-F238E27FC236}">
                <a16:creationId xmlns:a16="http://schemas.microsoft.com/office/drawing/2014/main" id="{516DC50E-5621-9FDF-DCCA-E2D59B3F819E}"/>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
        <p:nvSpPr>
          <p:cNvPr id="5" name="Tijdelijke aanduiding voor inhoud 4">
            <a:extLst>
              <a:ext uri="{FF2B5EF4-FFF2-40B4-BE49-F238E27FC236}">
                <a16:creationId xmlns:a16="http://schemas.microsoft.com/office/drawing/2014/main" id="{19557DE5-F52E-B84A-836D-9C82A838FE9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852616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b="1" dirty="0">
                <a:solidFill>
                  <a:srgbClr val="C00000"/>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60</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35994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DDFFD5-AA74-C061-E01C-CB5EF34D0615}"/>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D96B0FAE-BCB9-CBBA-D8A5-32D956D8AA7F}"/>
              </a:ext>
            </a:extLst>
          </p:cNvPr>
          <p:cNvSpPr>
            <a:spLocks noGrp="1"/>
          </p:cNvSpPr>
          <p:nvPr>
            <p:ph idx="1"/>
          </p:nvPr>
        </p:nvSpPr>
        <p:spPr/>
        <p:txBody>
          <a:bodyPr/>
          <a:lstStyle/>
          <a:p>
            <a:r>
              <a:rPr lang="nl-NL" b="1" dirty="0"/>
              <a:t>Het is zinloos om </a:t>
            </a:r>
            <a:r>
              <a:rPr lang="nl-NL" b="1" dirty="0" err="1"/>
              <a:t>Pearson’s</a:t>
            </a:r>
            <a:r>
              <a:rPr lang="nl-NL" b="1" dirty="0"/>
              <a:t> </a:t>
            </a:r>
            <a:r>
              <a:rPr lang="nl-NL" b="1" i="1" dirty="0"/>
              <a:t>r</a:t>
            </a:r>
            <a:r>
              <a:rPr lang="nl-NL" b="1" dirty="0"/>
              <a:t> te berekenen als je een </a:t>
            </a:r>
            <a:r>
              <a:rPr lang="nl-NL" b="1" dirty="0" err="1"/>
              <a:t>curvilineair</a:t>
            </a:r>
            <a:r>
              <a:rPr lang="nl-NL" b="1" dirty="0"/>
              <a:t> verband ontdekt.</a:t>
            </a:r>
          </a:p>
          <a:p>
            <a:endParaRPr lang="nl-NL" b="1" dirty="0"/>
          </a:p>
          <a:p>
            <a:r>
              <a:rPr lang="nl-NL" dirty="0"/>
              <a:t>A. Deze uitspraak is juist.</a:t>
            </a:r>
          </a:p>
          <a:p>
            <a:r>
              <a:rPr lang="nl-NL" dirty="0"/>
              <a:t>B. Deze uitspraak is fout.</a:t>
            </a:r>
          </a:p>
        </p:txBody>
      </p:sp>
      <p:sp>
        <p:nvSpPr>
          <p:cNvPr id="4" name="Tijdelijke aanduiding voor dianummer 3">
            <a:extLst>
              <a:ext uri="{FF2B5EF4-FFF2-40B4-BE49-F238E27FC236}">
                <a16:creationId xmlns:a16="http://schemas.microsoft.com/office/drawing/2014/main" id="{D15A9459-A155-7E46-CEDC-DAE27F1F5E5F}"/>
              </a:ext>
            </a:extLst>
          </p:cNvPr>
          <p:cNvSpPr>
            <a:spLocks noGrp="1"/>
          </p:cNvSpPr>
          <p:nvPr>
            <p:ph type="sldNum" sz="quarter" idx="12"/>
          </p:nvPr>
        </p:nvSpPr>
        <p:spPr/>
        <p:txBody>
          <a:bodyPr/>
          <a:lstStyle/>
          <a:p>
            <a:fld id="{7AE184E0-0BD4-4705-A12B-9B71DDE63301}" type="slidenum">
              <a:rPr lang="en-GB" noProof="0" smtClean="0"/>
              <a:t>61</a:t>
            </a:fld>
            <a:endParaRPr lang="en-GB" noProof="0" dirty="0"/>
          </a:p>
        </p:txBody>
      </p:sp>
      <p:sp>
        <p:nvSpPr>
          <p:cNvPr id="5" name="Tijdelijke aanduiding voor inhoud 4">
            <a:extLst>
              <a:ext uri="{FF2B5EF4-FFF2-40B4-BE49-F238E27FC236}">
                <a16:creationId xmlns:a16="http://schemas.microsoft.com/office/drawing/2014/main" id="{BF50E056-1EC0-5DEF-9E31-3AFCC20F828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985991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DDFFD5-AA74-C061-E01C-CB5EF34D0615}"/>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D96B0FAE-BCB9-CBBA-D8A5-32D956D8AA7F}"/>
              </a:ext>
            </a:extLst>
          </p:cNvPr>
          <p:cNvSpPr>
            <a:spLocks noGrp="1"/>
          </p:cNvSpPr>
          <p:nvPr>
            <p:ph idx="1"/>
          </p:nvPr>
        </p:nvSpPr>
        <p:spPr/>
        <p:txBody>
          <a:bodyPr/>
          <a:lstStyle/>
          <a:p>
            <a:r>
              <a:rPr lang="nl-NL" b="1" dirty="0"/>
              <a:t>Het is zinloos om </a:t>
            </a:r>
            <a:r>
              <a:rPr lang="nl-NL" b="1" dirty="0" err="1"/>
              <a:t>Pearson’s</a:t>
            </a:r>
            <a:r>
              <a:rPr lang="nl-NL" b="1" dirty="0"/>
              <a:t> </a:t>
            </a:r>
            <a:r>
              <a:rPr lang="nl-NL" b="1" i="1" dirty="0"/>
              <a:t>r</a:t>
            </a:r>
            <a:r>
              <a:rPr lang="nl-NL" b="1" dirty="0"/>
              <a:t> te berekenen als je een </a:t>
            </a:r>
            <a:r>
              <a:rPr lang="nl-NL" b="1" dirty="0" err="1"/>
              <a:t>curvilineair</a:t>
            </a:r>
            <a:r>
              <a:rPr lang="nl-NL" b="1" dirty="0"/>
              <a:t> verband ontdekt.</a:t>
            </a:r>
          </a:p>
          <a:p>
            <a:endParaRPr lang="nl-NL" b="1" dirty="0"/>
          </a:p>
          <a:p>
            <a:r>
              <a:rPr lang="nl-NL" dirty="0">
                <a:highlight>
                  <a:srgbClr val="FFFF00"/>
                </a:highlight>
              </a:rPr>
              <a:t>A. Deze uitspraak is juist.</a:t>
            </a:r>
          </a:p>
          <a:p>
            <a:r>
              <a:rPr lang="nl-NL" dirty="0"/>
              <a:t>B. Deze uitspraak is fout.</a:t>
            </a:r>
          </a:p>
        </p:txBody>
      </p:sp>
      <p:sp>
        <p:nvSpPr>
          <p:cNvPr id="4" name="Tijdelijke aanduiding voor dianummer 3">
            <a:extLst>
              <a:ext uri="{FF2B5EF4-FFF2-40B4-BE49-F238E27FC236}">
                <a16:creationId xmlns:a16="http://schemas.microsoft.com/office/drawing/2014/main" id="{D15A9459-A155-7E46-CEDC-DAE27F1F5E5F}"/>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sp>
        <p:nvSpPr>
          <p:cNvPr id="5" name="Tijdelijke aanduiding voor inhoud 4">
            <a:extLst>
              <a:ext uri="{FF2B5EF4-FFF2-40B4-BE49-F238E27FC236}">
                <a16:creationId xmlns:a16="http://schemas.microsoft.com/office/drawing/2014/main" id="{BF50E056-1EC0-5DEF-9E31-3AFCC20F828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219553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DDFFD5-AA74-C061-E01C-CB5EF34D0615}"/>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D96B0FAE-BCB9-CBBA-D8A5-32D956D8AA7F}"/>
              </a:ext>
            </a:extLst>
          </p:cNvPr>
          <p:cNvSpPr>
            <a:spLocks noGrp="1"/>
          </p:cNvSpPr>
          <p:nvPr>
            <p:ph idx="1"/>
          </p:nvPr>
        </p:nvSpPr>
        <p:spPr/>
        <p:txBody>
          <a:bodyPr/>
          <a:lstStyle/>
          <a:p>
            <a:r>
              <a:rPr lang="nl-NL" b="1" dirty="0"/>
              <a:t>Wanneer </a:t>
            </a:r>
            <a:r>
              <a:rPr lang="nl-NL" b="1" dirty="0" err="1"/>
              <a:t>Pearson’s</a:t>
            </a:r>
            <a:r>
              <a:rPr lang="nl-NL" b="1" dirty="0"/>
              <a:t> </a:t>
            </a:r>
            <a:r>
              <a:rPr lang="nl-NL" b="1" i="1" dirty="0"/>
              <a:t>r</a:t>
            </a:r>
            <a:r>
              <a:rPr lang="nl-NL" b="1" dirty="0"/>
              <a:t> = 0, dan betekent dit dat er </a:t>
            </a:r>
            <a:r>
              <a:rPr lang="nl-NL" b="1" u="sng" dirty="0"/>
              <a:t>geen relatie </a:t>
            </a:r>
            <a:r>
              <a:rPr lang="nl-NL" b="1" dirty="0"/>
              <a:t>is tussen de twee onderzochte variabelen.</a:t>
            </a:r>
          </a:p>
          <a:p>
            <a:endParaRPr lang="nl-NL" b="1" dirty="0"/>
          </a:p>
          <a:p>
            <a:r>
              <a:rPr lang="nl-NL" dirty="0"/>
              <a:t>A. Deze uitspraak is juist.</a:t>
            </a:r>
          </a:p>
          <a:p>
            <a:r>
              <a:rPr lang="nl-NL" dirty="0"/>
              <a:t>B. Deze uitspraak is fout.</a:t>
            </a:r>
          </a:p>
        </p:txBody>
      </p:sp>
      <p:sp>
        <p:nvSpPr>
          <p:cNvPr id="4" name="Tijdelijke aanduiding voor dianummer 3">
            <a:extLst>
              <a:ext uri="{FF2B5EF4-FFF2-40B4-BE49-F238E27FC236}">
                <a16:creationId xmlns:a16="http://schemas.microsoft.com/office/drawing/2014/main" id="{D15A9459-A155-7E46-CEDC-DAE27F1F5E5F}"/>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sp>
        <p:nvSpPr>
          <p:cNvPr id="5" name="Tijdelijke aanduiding voor inhoud 4">
            <a:extLst>
              <a:ext uri="{FF2B5EF4-FFF2-40B4-BE49-F238E27FC236}">
                <a16:creationId xmlns:a16="http://schemas.microsoft.com/office/drawing/2014/main" id="{BF50E056-1EC0-5DEF-9E31-3AFCC20F828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606154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DDFFD5-AA74-C061-E01C-CB5EF34D0615}"/>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D96B0FAE-BCB9-CBBA-D8A5-32D956D8AA7F}"/>
              </a:ext>
            </a:extLst>
          </p:cNvPr>
          <p:cNvSpPr>
            <a:spLocks noGrp="1"/>
          </p:cNvSpPr>
          <p:nvPr>
            <p:ph idx="1"/>
          </p:nvPr>
        </p:nvSpPr>
        <p:spPr/>
        <p:txBody>
          <a:bodyPr/>
          <a:lstStyle/>
          <a:p>
            <a:r>
              <a:rPr lang="nl-NL" b="1" dirty="0"/>
              <a:t>Wanneer </a:t>
            </a:r>
            <a:r>
              <a:rPr lang="nl-NL" b="1" dirty="0" err="1"/>
              <a:t>Pearson’s</a:t>
            </a:r>
            <a:r>
              <a:rPr lang="nl-NL" b="1" dirty="0"/>
              <a:t> </a:t>
            </a:r>
            <a:r>
              <a:rPr lang="nl-NL" b="1" i="1" dirty="0"/>
              <a:t>r</a:t>
            </a:r>
            <a:r>
              <a:rPr lang="nl-NL" b="1" dirty="0"/>
              <a:t> = 0, dan betekent dit dat er </a:t>
            </a:r>
            <a:r>
              <a:rPr lang="nl-NL" b="1" u="sng" dirty="0"/>
              <a:t>geen relatie </a:t>
            </a:r>
            <a:r>
              <a:rPr lang="nl-NL" b="1" dirty="0"/>
              <a:t>is tussen de twee onderzochte variabelen.</a:t>
            </a:r>
          </a:p>
          <a:p>
            <a:endParaRPr lang="nl-NL" b="1" dirty="0"/>
          </a:p>
          <a:p>
            <a:r>
              <a:rPr lang="nl-NL" dirty="0"/>
              <a:t>A. Deze uitspraak is juist.</a:t>
            </a:r>
          </a:p>
          <a:p>
            <a:r>
              <a:rPr lang="nl-NL" dirty="0">
                <a:highlight>
                  <a:srgbClr val="FFFF00"/>
                </a:highlight>
              </a:rPr>
              <a:t>B. Deze uitspraak is fout.</a:t>
            </a:r>
          </a:p>
          <a:p>
            <a:endParaRPr lang="nl-NL" dirty="0">
              <a:highlight>
                <a:srgbClr val="FFFF00"/>
              </a:highlight>
            </a:endParaRPr>
          </a:p>
          <a:p>
            <a:endParaRPr lang="nl-NL" dirty="0">
              <a:highlight>
                <a:srgbClr val="FFFF00"/>
              </a:highlight>
            </a:endParaRPr>
          </a:p>
          <a:p>
            <a:r>
              <a:rPr lang="nl-NL" dirty="0">
                <a:solidFill>
                  <a:srgbClr val="C00000"/>
                </a:solidFill>
                <a:highlight>
                  <a:srgbClr val="FFFF00"/>
                </a:highlight>
              </a:rPr>
              <a:t>Opgelet! De correlatie meet de sterkte van een </a:t>
            </a:r>
            <a:r>
              <a:rPr lang="nl-NL" u="sng" dirty="0">
                <a:solidFill>
                  <a:srgbClr val="C00000"/>
                </a:solidFill>
                <a:highlight>
                  <a:srgbClr val="FFFF00"/>
                </a:highlight>
              </a:rPr>
              <a:t>lineaire relatie </a:t>
            </a:r>
            <a:r>
              <a:rPr lang="nl-NL" dirty="0">
                <a:solidFill>
                  <a:srgbClr val="C00000"/>
                </a:solidFill>
                <a:highlight>
                  <a:srgbClr val="FFFF00"/>
                </a:highlight>
              </a:rPr>
              <a:t>tussen twee variabelen. </a:t>
            </a:r>
            <a:r>
              <a:rPr lang="nl-NL" b="1" i="1" dirty="0">
                <a:solidFill>
                  <a:srgbClr val="C00000"/>
                </a:solidFill>
                <a:highlight>
                  <a:srgbClr val="FFFF00"/>
                </a:highlight>
              </a:rPr>
              <a:t>Kromlijnige relaties, hoe sterk ook, worden niet noodzakelijkerwijs in de correlatie weerspiegeld.</a:t>
            </a:r>
          </a:p>
          <a:p>
            <a:endParaRPr lang="nl-NL" dirty="0">
              <a:solidFill>
                <a:srgbClr val="C00000"/>
              </a:solidFill>
              <a:highlight>
                <a:srgbClr val="FFFF00"/>
              </a:highlight>
            </a:endParaRPr>
          </a:p>
        </p:txBody>
      </p:sp>
      <p:sp>
        <p:nvSpPr>
          <p:cNvPr id="4" name="Tijdelijke aanduiding voor dianummer 3">
            <a:extLst>
              <a:ext uri="{FF2B5EF4-FFF2-40B4-BE49-F238E27FC236}">
                <a16:creationId xmlns:a16="http://schemas.microsoft.com/office/drawing/2014/main" id="{D15A9459-A155-7E46-CEDC-DAE27F1F5E5F}"/>
              </a:ext>
            </a:extLst>
          </p:cNvPr>
          <p:cNvSpPr>
            <a:spLocks noGrp="1"/>
          </p:cNvSpPr>
          <p:nvPr>
            <p:ph type="sldNum" sz="quarter" idx="12"/>
          </p:nvPr>
        </p:nvSpPr>
        <p:spPr/>
        <p:txBody>
          <a:bodyPr/>
          <a:lstStyle/>
          <a:p>
            <a:fld id="{7AE184E0-0BD4-4705-A12B-9B71DDE63301}" type="slidenum">
              <a:rPr lang="en-GB" noProof="0" smtClean="0"/>
              <a:t>64</a:t>
            </a:fld>
            <a:endParaRPr lang="en-GB" noProof="0" dirty="0"/>
          </a:p>
        </p:txBody>
      </p:sp>
      <p:sp>
        <p:nvSpPr>
          <p:cNvPr id="5" name="Tijdelijke aanduiding voor inhoud 4">
            <a:extLst>
              <a:ext uri="{FF2B5EF4-FFF2-40B4-BE49-F238E27FC236}">
                <a16:creationId xmlns:a16="http://schemas.microsoft.com/office/drawing/2014/main" id="{BF50E056-1EC0-5DEF-9E31-3AFCC20F828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1773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380E1-E903-3017-25C6-F853DD6876A0}"/>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9BEB0D5A-F383-4773-FC8A-100B7C7E4206}"/>
              </a:ext>
            </a:extLst>
          </p:cNvPr>
          <p:cNvSpPr>
            <a:spLocks noGrp="1"/>
          </p:cNvSpPr>
          <p:nvPr>
            <p:ph idx="1"/>
          </p:nvPr>
        </p:nvSpPr>
        <p:spPr/>
        <p:txBody>
          <a:bodyPr/>
          <a:lstStyle/>
          <a:p>
            <a:r>
              <a:rPr lang="nl-NL" b="1" dirty="0"/>
              <a:t>Uit een onderzoek blijkt dat er een sterke positieve correlatie is tussen het aantal brandweerlieden ter plaatse en de omvang van de brandschade bij branden. </a:t>
            </a:r>
          </a:p>
          <a:p>
            <a:pPr marL="86400" indent="0">
              <a:buNone/>
            </a:pPr>
            <a:r>
              <a:rPr lang="nl-NL" b="1" dirty="0"/>
              <a:t>    Een krantenartikel kopt: “</a:t>
            </a:r>
            <a:r>
              <a:rPr lang="nl-NL" b="1" i="1" dirty="0"/>
              <a:t>Meer brandweerlieden ter plaatse leiden naar grotere 	schade aan de eigendommen”</a:t>
            </a:r>
          </a:p>
          <a:p>
            <a:pPr marL="86400" indent="0">
              <a:buNone/>
            </a:pPr>
            <a:endParaRPr lang="nl-NL" b="1" i="1" dirty="0"/>
          </a:p>
          <a:p>
            <a:pPr marL="86400" indent="0">
              <a:buNone/>
            </a:pPr>
            <a:r>
              <a:rPr lang="nl-NL" b="1" i="1" u="sng" dirty="0">
                <a:solidFill>
                  <a:srgbClr val="C00000"/>
                </a:solidFill>
              </a:rPr>
              <a:t>Wat is jouw mening over deze uitspraak?</a:t>
            </a:r>
          </a:p>
        </p:txBody>
      </p:sp>
      <p:sp>
        <p:nvSpPr>
          <p:cNvPr id="4" name="Tijdelijke aanduiding voor dianummer 3">
            <a:extLst>
              <a:ext uri="{FF2B5EF4-FFF2-40B4-BE49-F238E27FC236}">
                <a16:creationId xmlns:a16="http://schemas.microsoft.com/office/drawing/2014/main" id="{9A8E5198-731B-606F-23EB-34070A38587D}"/>
              </a:ext>
            </a:extLst>
          </p:cNvPr>
          <p:cNvSpPr>
            <a:spLocks noGrp="1"/>
          </p:cNvSpPr>
          <p:nvPr>
            <p:ph type="sldNum" sz="quarter" idx="12"/>
          </p:nvPr>
        </p:nvSpPr>
        <p:spPr/>
        <p:txBody>
          <a:bodyPr/>
          <a:lstStyle/>
          <a:p>
            <a:fld id="{7AE184E0-0BD4-4705-A12B-9B71DDE63301}" type="slidenum">
              <a:rPr lang="en-GB" noProof="0" smtClean="0"/>
              <a:t>65</a:t>
            </a:fld>
            <a:endParaRPr lang="en-GB" noProof="0" dirty="0"/>
          </a:p>
        </p:txBody>
      </p:sp>
      <p:sp>
        <p:nvSpPr>
          <p:cNvPr id="5" name="Tijdelijke aanduiding voor inhoud 4">
            <a:extLst>
              <a:ext uri="{FF2B5EF4-FFF2-40B4-BE49-F238E27FC236}">
                <a16:creationId xmlns:a16="http://schemas.microsoft.com/office/drawing/2014/main" id="{280CF1DC-33A8-1951-CC47-73A42D12FC6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947748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380E1-E903-3017-25C6-F853DD6876A0}"/>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9BEB0D5A-F383-4773-FC8A-100B7C7E4206}"/>
              </a:ext>
            </a:extLst>
          </p:cNvPr>
          <p:cNvSpPr>
            <a:spLocks noGrp="1"/>
          </p:cNvSpPr>
          <p:nvPr>
            <p:ph idx="1"/>
          </p:nvPr>
        </p:nvSpPr>
        <p:spPr/>
        <p:txBody>
          <a:bodyPr>
            <a:normAutofit fontScale="70000" lnSpcReduction="20000"/>
          </a:bodyPr>
          <a:lstStyle/>
          <a:p>
            <a:r>
              <a:rPr lang="nl-NL" b="1" dirty="0"/>
              <a:t>Uit een onderzoek blijkt dat er een sterke positieve correlatie is tussen het aantal brandweerlieden ter plaatse en de omvang van de brandschade bij branden. </a:t>
            </a:r>
          </a:p>
          <a:p>
            <a:pPr marL="86400" indent="0">
              <a:buNone/>
            </a:pPr>
            <a:r>
              <a:rPr lang="nl-NL" b="1" dirty="0"/>
              <a:t>    Een krantenartikel kopt: “</a:t>
            </a:r>
            <a:r>
              <a:rPr lang="nl-NL" b="1" i="1" dirty="0"/>
              <a:t>Meer brandweerlieden ter plaatse leiden naar grotere schade aan de eigendommen”</a:t>
            </a:r>
          </a:p>
          <a:p>
            <a:pPr marL="86400" indent="0">
              <a:buNone/>
            </a:pPr>
            <a:endParaRPr lang="nl-NL" b="1" i="1" dirty="0"/>
          </a:p>
          <a:p>
            <a:pPr marL="86400" indent="0">
              <a:buNone/>
            </a:pPr>
            <a:r>
              <a:rPr lang="nl-NL" b="1" i="1" u="sng" dirty="0">
                <a:solidFill>
                  <a:srgbClr val="C00000"/>
                </a:solidFill>
              </a:rPr>
              <a:t>Wat is jouw mening over deze uitspraak?</a:t>
            </a:r>
          </a:p>
          <a:p>
            <a:pPr marL="86400" indent="0">
              <a:buNone/>
            </a:pPr>
            <a:endParaRPr lang="nl-NL" b="1" i="1" u="sng" dirty="0">
              <a:solidFill>
                <a:srgbClr val="C00000"/>
              </a:solidFill>
            </a:endParaRPr>
          </a:p>
          <a:p>
            <a:pPr marL="86400" indent="0">
              <a:buNone/>
            </a:pPr>
            <a:r>
              <a:rPr lang="nl-NL" b="1" dirty="0">
                <a:solidFill>
                  <a:srgbClr val="7030A0"/>
                </a:solidFill>
                <a:highlight>
                  <a:srgbClr val="FFFF00"/>
                </a:highlight>
              </a:rPr>
              <a:t>Opgelet! Wees alert op verborgen variabelen!</a:t>
            </a:r>
          </a:p>
          <a:p>
            <a:pPr marL="86400" indent="0">
              <a:buNone/>
            </a:pPr>
            <a:endParaRPr lang="nl-NL" b="1" dirty="0">
              <a:solidFill>
                <a:srgbClr val="7030A0"/>
              </a:solidFill>
              <a:highlight>
                <a:srgbClr val="FFFF00"/>
              </a:highlight>
            </a:endParaRPr>
          </a:p>
          <a:p>
            <a:pPr marL="86400" indent="0">
              <a:buNone/>
            </a:pPr>
            <a:r>
              <a:rPr lang="nl-NL" b="1" dirty="0">
                <a:solidFill>
                  <a:srgbClr val="C00000"/>
                </a:solidFill>
              </a:rPr>
              <a:t>De relatie tussen twee variabelen is vaak alleen te begrijpen als andere variabelen ook in aanmerking worden genomen. Door verborgen variabelen kan een correlatie bedrieglijk zijn. </a:t>
            </a:r>
          </a:p>
          <a:p>
            <a:pPr marL="86400" indent="0">
              <a:buNone/>
            </a:pPr>
            <a:endParaRPr lang="nl-NL" b="1" dirty="0">
              <a:solidFill>
                <a:srgbClr val="C00000"/>
              </a:solidFill>
            </a:endParaRPr>
          </a:p>
          <a:p>
            <a:pPr marL="86400" indent="0">
              <a:buNone/>
            </a:pPr>
            <a:r>
              <a:rPr lang="nl-NL" b="1" dirty="0">
                <a:solidFill>
                  <a:srgbClr val="C00000"/>
                </a:solidFill>
              </a:rPr>
              <a:t>Een </a:t>
            </a:r>
            <a:r>
              <a:rPr lang="nl-NL" b="1" dirty="0">
                <a:solidFill>
                  <a:srgbClr val="C00000"/>
                </a:solidFill>
                <a:highlight>
                  <a:srgbClr val="FFFF00"/>
                </a:highlight>
              </a:rPr>
              <a:t>verborgen variabele </a:t>
            </a:r>
            <a:r>
              <a:rPr lang="nl-NL" b="1" dirty="0">
                <a:solidFill>
                  <a:srgbClr val="C00000"/>
                </a:solidFill>
              </a:rPr>
              <a:t>is een variabele die niet als variabele is opgenomen in een onderzoek en die toch van invloed is op de interpretatie van relaties tussen variabelen.</a:t>
            </a:r>
          </a:p>
          <a:p>
            <a:pPr marL="86400" indent="0">
              <a:buNone/>
            </a:pPr>
            <a:r>
              <a:rPr lang="nl-NL" b="1" dirty="0">
                <a:solidFill>
                  <a:srgbClr val="C00000"/>
                </a:solidFill>
              </a:rPr>
              <a:t>Een hoge correlatie houdt niet automatisch oorzaak-en-gevolg in.</a:t>
            </a:r>
          </a:p>
          <a:p>
            <a:pPr marL="86400" indent="0">
              <a:buNone/>
            </a:pPr>
            <a:endParaRPr lang="nl-NL" b="1" dirty="0">
              <a:solidFill>
                <a:srgbClr val="C00000"/>
              </a:solidFill>
            </a:endParaRPr>
          </a:p>
          <a:p>
            <a:pPr marL="86400" indent="0">
              <a:buNone/>
            </a:pPr>
            <a:r>
              <a:rPr lang="nl-NL" b="1" dirty="0">
                <a:solidFill>
                  <a:srgbClr val="C00000"/>
                </a:solidFill>
              </a:rPr>
              <a:t>Zo kan het gebeuren dat er sprake is van </a:t>
            </a:r>
            <a:r>
              <a:rPr lang="nl-NL" b="1" dirty="0">
                <a:solidFill>
                  <a:srgbClr val="C00000"/>
                </a:solidFill>
                <a:highlight>
                  <a:srgbClr val="FFFF00"/>
                </a:highlight>
              </a:rPr>
              <a:t>een </a:t>
            </a:r>
            <a:r>
              <a:rPr lang="nl-NL" b="1" dirty="0" err="1">
                <a:solidFill>
                  <a:srgbClr val="C00000"/>
                </a:solidFill>
                <a:highlight>
                  <a:srgbClr val="FFFF00"/>
                </a:highlight>
              </a:rPr>
              <a:t>spurieus</a:t>
            </a:r>
            <a:r>
              <a:rPr lang="nl-NL" b="1" dirty="0">
                <a:solidFill>
                  <a:srgbClr val="C00000"/>
                </a:solidFill>
                <a:highlight>
                  <a:srgbClr val="FFFF00"/>
                </a:highlight>
              </a:rPr>
              <a:t> verband</a:t>
            </a:r>
            <a:r>
              <a:rPr lang="nl-NL" b="1" dirty="0">
                <a:solidFill>
                  <a:srgbClr val="C00000"/>
                </a:solidFill>
              </a:rPr>
              <a:t>: grotere branden trekken meer brandweerlieden ter plaatse en bij grotere branden is er aanzienlijk meer schade, ongeacht het aantal brandweerlieden dat aanwezig is. In dit voorbeeld kan de omvang van de brand </a:t>
            </a:r>
            <a:r>
              <a:rPr lang="nl-NL" b="1" dirty="0">
                <a:solidFill>
                  <a:srgbClr val="C00000"/>
                </a:solidFill>
                <a:highlight>
                  <a:srgbClr val="FFFF00"/>
                </a:highlight>
              </a:rPr>
              <a:t>de derde variabele </a:t>
            </a:r>
            <a:r>
              <a:rPr lang="nl-NL" b="1" dirty="0">
                <a:solidFill>
                  <a:srgbClr val="C00000"/>
                </a:solidFill>
              </a:rPr>
              <a:t>zijn die de sterke positieve samenhang tussen aantal brandweerlieden en brandschade veroorzaakt.</a:t>
            </a:r>
          </a:p>
          <a:p>
            <a:pPr marL="86400" indent="0">
              <a:buNone/>
            </a:pPr>
            <a:endParaRPr lang="nl-NL" b="1" dirty="0">
              <a:solidFill>
                <a:srgbClr val="C00000"/>
              </a:solidFill>
            </a:endParaRPr>
          </a:p>
        </p:txBody>
      </p:sp>
      <p:sp>
        <p:nvSpPr>
          <p:cNvPr id="4" name="Tijdelijke aanduiding voor dianummer 3">
            <a:extLst>
              <a:ext uri="{FF2B5EF4-FFF2-40B4-BE49-F238E27FC236}">
                <a16:creationId xmlns:a16="http://schemas.microsoft.com/office/drawing/2014/main" id="{9A8E5198-731B-606F-23EB-34070A38587D}"/>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sp>
        <p:nvSpPr>
          <p:cNvPr id="5" name="Tijdelijke aanduiding voor inhoud 4">
            <a:extLst>
              <a:ext uri="{FF2B5EF4-FFF2-40B4-BE49-F238E27FC236}">
                <a16:creationId xmlns:a16="http://schemas.microsoft.com/office/drawing/2014/main" id="{280CF1DC-33A8-1951-CC47-73A42D12FC6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646995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7C505-D06C-3DB7-FED2-705A4BB27077}"/>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6F78E7E8-34F7-1B04-A782-A36AE899883C}"/>
              </a:ext>
            </a:extLst>
          </p:cNvPr>
          <p:cNvSpPr>
            <a:spLocks noGrp="1"/>
          </p:cNvSpPr>
          <p:nvPr>
            <p:ph idx="1"/>
          </p:nvPr>
        </p:nvSpPr>
        <p:spPr/>
        <p:txBody>
          <a:bodyPr/>
          <a:lstStyle/>
          <a:p>
            <a:r>
              <a:rPr lang="nl-NL" b="1" dirty="0"/>
              <a:t>Een positieve correlatie tussen X en Y betekent dat…</a:t>
            </a:r>
          </a:p>
          <a:p>
            <a:endParaRPr lang="nl-NL" dirty="0"/>
          </a:p>
          <a:p>
            <a:r>
              <a:rPr lang="nl-NL" dirty="0"/>
              <a:t>A. … er een belangrijke relatie bestaat tussen X en Y.</a:t>
            </a:r>
          </a:p>
          <a:p>
            <a:r>
              <a:rPr lang="nl-NL" dirty="0"/>
              <a:t>B. … wanneer scores op X toenemen, de scores op Y afnemen.</a:t>
            </a:r>
          </a:p>
          <a:p>
            <a:r>
              <a:rPr lang="nl-NL" dirty="0"/>
              <a:t>C. … wanneer scores op X toenemen, de scores op Y toenemen.</a:t>
            </a:r>
          </a:p>
          <a:p>
            <a:r>
              <a:rPr lang="nl-NL" dirty="0"/>
              <a:t>D. … zowel X als Y hoge scores hebben.</a:t>
            </a:r>
          </a:p>
        </p:txBody>
      </p:sp>
      <p:sp>
        <p:nvSpPr>
          <p:cNvPr id="4" name="Tijdelijke aanduiding voor dianummer 3">
            <a:extLst>
              <a:ext uri="{FF2B5EF4-FFF2-40B4-BE49-F238E27FC236}">
                <a16:creationId xmlns:a16="http://schemas.microsoft.com/office/drawing/2014/main" id="{F4986AFE-F502-6CA7-D4A5-FA77792BF87F}"/>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
        <p:nvSpPr>
          <p:cNvPr id="5" name="Tijdelijke aanduiding voor inhoud 4">
            <a:extLst>
              <a:ext uri="{FF2B5EF4-FFF2-40B4-BE49-F238E27FC236}">
                <a16:creationId xmlns:a16="http://schemas.microsoft.com/office/drawing/2014/main" id="{8649DD5A-400C-1793-065D-CD7874AB5C6C}"/>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029980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E7C505-D06C-3DB7-FED2-705A4BB27077}"/>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6F78E7E8-34F7-1B04-A782-A36AE899883C}"/>
              </a:ext>
            </a:extLst>
          </p:cNvPr>
          <p:cNvSpPr>
            <a:spLocks noGrp="1"/>
          </p:cNvSpPr>
          <p:nvPr>
            <p:ph idx="1"/>
          </p:nvPr>
        </p:nvSpPr>
        <p:spPr/>
        <p:txBody>
          <a:bodyPr/>
          <a:lstStyle/>
          <a:p>
            <a:r>
              <a:rPr lang="nl-NL" b="1" dirty="0"/>
              <a:t>Een positieve correlatie tussen X en Y betekent dat…</a:t>
            </a:r>
          </a:p>
          <a:p>
            <a:endParaRPr lang="nl-NL" dirty="0"/>
          </a:p>
          <a:p>
            <a:r>
              <a:rPr lang="nl-NL" dirty="0"/>
              <a:t>A. … er een belangrijke relatie bestaat tussen X en Y.</a:t>
            </a:r>
          </a:p>
          <a:p>
            <a:r>
              <a:rPr lang="nl-NL" dirty="0"/>
              <a:t>B. … wanneer scores op X toenemen, de scores op Y afnemen.</a:t>
            </a:r>
          </a:p>
          <a:p>
            <a:r>
              <a:rPr lang="nl-NL" dirty="0">
                <a:highlight>
                  <a:srgbClr val="FFFF00"/>
                </a:highlight>
              </a:rPr>
              <a:t>C. … wanneer scores op X toenemen, de scores op Y toenemen.</a:t>
            </a:r>
          </a:p>
          <a:p>
            <a:r>
              <a:rPr lang="nl-NL" dirty="0"/>
              <a:t>D. … zowel X als Y hoge scores hebben.</a:t>
            </a:r>
          </a:p>
        </p:txBody>
      </p:sp>
      <p:sp>
        <p:nvSpPr>
          <p:cNvPr id="4" name="Tijdelijke aanduiding voor dianummer 3">
            <a:extLst>
              <a:ext uri="{FF2B5EF4-FFF2-40B4-BE49-F238E27FC236}">
                <a16:creationId xmlns:a16="http://schemas.microsoft.com/office/drawing/2014/main" id="{F4986AFE-F502-6CA7-D4A5-FA77792BF87F}"/>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sp>
        <p:nvSpPr>
          <p:cNvPr id="5" name="Tijdelijke aanduiding voor inhoud 4">
            <a:extLst>
              <a:ext uri="{FF2B5EF4-FFF2-40B4-BE49-F238E27FC236}">
                <a16:creationId xmlns:a16="http://schemas.microsoft.com/office/drawing/2014/main" id="{8649DD5A-400C-1793-065D-CD7874AB5C6C}"/>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9027070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E1762-7901-8193-D467-405EC9E43A91}"/>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947CC404-E0FA-0F1D-3B5B-6CFDCBB8D717}"/>
              </a:ext>
            </a:extLst>
          </p:cNvPr>
          <p:cNvSpPr>
            <a:spLocks noGrp="1"/>
          </p:cNvSpPr>
          <p:nvPr>
            <p:ph idx="1"/>
          </p:nvPr>
        </p:nvSpPr>
        <p:spPr/>
        <p:txBody>
          <a:bodyPr/>
          <a:lstStyle/>
          <a:p>
            <a:r>
              <a:rPr lang="nl-NL" b="1" dirty="0"/>
              <a:t>Als </a:t>
            </a:r>
            <a:r>
              <a:rPr lang="nl-NL" b="1" dirty="0" err="1"/>
              <a:t>Pearson’s</a:t>
            </a:r>
            <a:r>
              <a:rPr lang="nl-NL" b="1" dirty="0"/>
              <a:t> r gelijk is aan 1, betekent dit dat er een perfecte correlatie is tussen de variabelen waarbij de ene variabele de andere volledig veroorzaakt.</a:t>
            </a:r>
          </a:p>
          <a:p>
            <a:pPr marL="86400" indent="0">
              <a:buNone/>
            </a:pPr>
            <a:endParaRPr lang="nl-NL" dirty="0"/>
          </a:p>
          <a:p>
            <a:pPr marL="86400" indent="0">
              <a:buNone/>
            </a:pPr>
            <a:endParaRPr lang="nl-NL" dirty="0"/>
          </a:p>
          <a:p>
            <a:pPr marL="600750" indent="-514350">
              <a:buAutoNum type="alphaUcPeriod"/>
            </a:pPr>
            <a:r>
              <a:rPr lang="nl-NL" dirty="0"/>
              <a:t>Deze uitspraak is juist.</a:t>
            </a:r>
          </a:p>
          <a:p>
            <a:pPr marL="600750" indent="-514350">
              <a:buAutoNum type="alphaUcPeriod"/>
            </a:pPr>
            <a:r>
              <a:rPr lang="nl-NL" dirty="0"/>
              <a:t>Deze uitspraak is niet juist.</a:t>
            </a:r>
          </a:p>
        </p:txBody>
      </p:sp>
      <p:sp>
        <p:nvSpPr>
          <p:cNvPr id="4" name="Tijdelijke aanduiding voor dianummer 3">
            <a:extLst>
              <a:ext uri="{FF2B5EF4-FFF2-40B4-BE49-F238E27FC236}">
                <a16:creationId xmlns:a16="http://schemas.microsoft.com/office/drawing/2014/main" id="{4DEEE198-3F05-5FEF-FAF3-93602D67F4BF}"/>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sp>
        <p:nvSpPr>
          <p:cNvPr id="5" name="Tijdelijke aanduiding voor inhoud 4">
            <a:extLst>
              <a:ext uri="{FF2B5EF4-FFF2-40B4-BE49-F238E27FC236}">
                <a16:creationId xmlns:a16="http://schemas.microsoft.com/office/drawing/2014/main" id="{F9503C64-9D51-E201-0B8B-FFAC7A5678A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557972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D098E-201F-F370-DF12-5BAA240FC2C0}"/>
              </a:ext>
            </a:extLst>
          </p:cNvPr>
          <p:cNvSpPr>
            <a:spLocks noGrp="1"/>
          </p:cNvSpPr>
          <p:nvPr>
            <p:ph type="title"/>
          </p:nvPr>
        </p:nvSpPr>
        <p:spPr/>
        <p:txBody>
          <a:bodyPr/>
          <a:lstStyle/>
          <a:p>
            <a:r>
              <a:rPr lang="nl-NL" dirty="0"/>
              <a:t>Opwarmers: testvragen</a:t>
            </a:r>
          </a:p>
        </p:txBody>
      </p:sp>
      <p:sp>
        <p:nvSpPr>
          <p:cNvPr id="3" name="Tijdelijke aanduiding voor inhoud 2">
            <a:extLst>
              <a:ext uri="{FF2B5EF4-FFF2-40B4-BE49-F238E27FC236}">
                <a16:creationId xmlns:a16="http://schemas.microsoft.com/office/drawing/2014/main" id="{6DBB8577-376C-D174-DF8E-CA2BA5CF2A0C}"/>
              </a:ext>
            </a:extLst>
          </p:cNvPr>
          <p:cNvSpPr>
            <a:spLocks noGrp="1"/>
          </p:cNvSpPr>
          <p:nvPr>
            <p:ph idx="1"/>
          </p:nvPr>
        </p:nvSpPr>
        <p:spPr/>
        <p:txBody>
          <a:bodyPr/>
          <a:lstStyle/>
          <a:p>
            <a:r>
              <a:rPr lang="nl-NL" b="1" dirty="0"/>
              <a:t>Het doel van een Chi² significantietoets op basis van een 2*2 tabel is nagaan of…</a:t>
            </a:r>
          </a:p>
          <a:p>
            <a:endParaRPr lang="nl-NL" dirty="0"/>
          </a:p>
          <a:p>
            <a:r>
              <a:rPr lang="nl-NL" dirty="0"/>
              <a:t>A. … er een significant verband is tussen twee categorische variabelen.</a:t>
            </a:r>
          </a:p>
          <a:p>
            <a:r>
              <a:rPr lang="nl-NL" dirty="0"/>
              <a:t>B. … er een verband is tussen twee continue variabelen.</a:t>
            </a:r>
          </a:p>
          <a:p>
            <a:r>
              <a:rPr lang="nl-NL" dirty="0"/>
              <a:t>C. … twee groepen van respondenten verschillen op twee variabelen.</a:t>
            </a:r>
          </a:p>
          <a:p>
            <a:r>
              <a:rPr lang="nl-NL" dirty="0"/>
              <a:t>D. Geen enkele optie is juist.</a:t>
            </a:r>
          </a:p>
        </p:txBody>
      </p:sp>
      <p:sp>
        <p:nvSpPr>
          <p:cNvPr id="4" name="Tijdelijke aanduiding voor dianummer 3">
            <a:extLst>
              <a:ext uri="{FF2B5EF4-FFF2-40B4-BE49-F238E27FC236}">
                <a16:creationId xmlns:a16="http://schemas.microsoft.com/office/drawing/2014/main" id="{516DC50E-5621-9FDF-DCCA-E2D59B3F819E}"/>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sp>
        <p:nvSpPr>
          <p:cNvPr id="5" name="Tijdelijke aanduiding voor inhoud 4">
            <a:extLst>
              <a:ext uri="{FF2B5EF4-FFF2-40B4-BE49-F238E27FC236}">
                <a16:creationId xmlns:a16="http://schemas.microsoft.com/office/drawing/2014/main" id="{19557DE5-F52E-B84A-836D-9C82A838FE9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901042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DE1762-7901-8193-D467-405EC9E43A91}"/>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947CC404-E0FA-0F1D-3B5B-6CFDCBB8D717}"/>
              </a:ext>
            </a:extLst>
          </p:cNvPr>
          <p:cNvSpPr>
            <a:spLocks noGrp="1"/>
          </p:cNvSpPr>
          <p:nvPr>
            <p:ph idx="1"/>
          </p:nvPr>
        </p:nvSpPr>
        <p:spPr/>
        <p:txBody>
          <a:bodyPr/>
          <a:lstStyle/>
          <a:p>
            <a:r>
              <a:rPr lang="nl-NL" b="1" dirty="0"/>
              <a:t>Als </a:t>
            </a:r>
            <a:r>
              <a:rPr lang="nl-NL" b="1" dirty="0" err="1"/>
              <a:t>Pearson’s</a:t>
            </a:r>
            <a:r>
              <a:rPr lang="nl-NL" b="1" dirty="0"/>
              <a:t> r gelijk is aan 1, betekent dit dat er een perfecte correlatie is tussen de variabelen waarbij de ene variabele de andere volledig veroorzaakt.</a:t>
            </a:r>
          </a:p>
          <a:p>
            <a:pPr marL="86400" indent="0">
              <a:buNone/>
            </a:pPr>
            <a:endParaRPr lang="nl-NL" dirty="0"/>
          </a:p>
          <a:p>
            <a:pPr marL="86400" indent="0">
              <a:buNone/>
            </a:pPr>
            <a:endParaRPr lang="nl-NL" dirty="0"/>
          </a:p>
          <a:p>
            <a:pPr marL="600750" indent="-514350">
              <a:buAutoNum type="alphaUcPeriod"/>
            </a:pPr>
            <a:r>
              <a:rPr lang="nl-NL" dirty="0"/>
              <a:t>Deze uitspraak is juist.</a:t>
            </a:r>
          </a:p>
          <a:p>
            <a:pPr marL="600750" indent="-514350">
              <a:buAutoNum type="alphaUcPeriod"/>
            </a:pPr>
            <a:r>
              <a:rPr lang="nl-NL" dirty="0">
                <a:highlight>
                  <a:srgbClr val="FFFF00"/>
                </a:highlight>
              </a:rPr>
              <a:t>Deze uitspraak is niet juist.</a:t>
            </a:r>
          </a:p>
          <a:p>
            <a:pPr marL="600750" indent="-514350">
              <a:buAutoNum type="alphaUcPeriod"/>
            </a:pPr>
            <a:endParaRPr lang="nl-NL" dirty="0">
              <a:highlight>
                <a:srgbClr val="FFFF00"/>
              </a:highlight>
            </a:endParaRPr>
          </a:p>
          <a:p>
            <a:pPr marL="86400" indent="0">
              <a:buNone/>
            </a:pPr>
            <a:r>
              <a:rPr lang="nl-NL" b="1" dirty="0">
                <a:solidFill>
                  <a:srgbClr val="C00000"/>
                </a:solidFill>
              </a:rPr>
              <a:t>Deze uitspraak is niet juist</a:t>
            </a:r>
            <a:r>
              <a:rPr lang="nl-NL" dirty="0">
                <a:solidFill>
                  <a:srgbClr val="C00000"/>
                </a:solidFill>
              </a:rPr>
              <a:t>. Een correlatiecoëfficiënt van 1 geeft aan dat er een perfecte positieve lineaire relatie is tussen de variabelen, maar het betekent niet noodzakelijkerwijs dat de ene variabele de andere veroorzaakt. Correlatie meet de sterkte en de richting van de lineaire relatie, maar causaliteit moet apart worden vastgesteld. Een correlatie impliceert niet automatisch oorzaak en gevolg.</a:t>
            </a:r>
            <a:endParaRPr lang="nl-NL" dirty="0">
              <a:solidFill>
                <a:srgbClr val="C00000"/>
              </a:solidFill>
              <a:highlight>
                <a:srgbClr val="FFFF00"/>
              </a:highlight>
            </a:endParaRPr>
          </a:p>
        </p:txBody>
      </p:sp>
      <p:sp>
        <p:nvSpPr>
          <p:cNvPr id="4" name="Tijdelijke aanduiding voor dianummer 3">
            <a:extLst>
              <a:ext uri="{FF2B5EF4-FFF2-40B4-BE49-F238E27FC236}">
                <a16:creationId xmlns:a16="http://schemas.microsoft.com/office/drawing/2014/main" id="{4DEEE198-3F05-5FEF-FAF3-93602D67F4BF}"/>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sp>
        <p:nvSpPr>
          <p:cNvPr id="5" name="Tijdelijke aanduiding voor inhoud 4">
            <a:extLst>
              <a:ext uri="{FF2B5EF4-FFF2-40B4-BE49-F238E27FC236}">
                <a16:creationId xmlns:a16="http://schemas.microsoft.com/office/drawing/2014/main" id="{F9503C64-9D51-E201-0B8B-FFAC7A5678A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088707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b="1" dirty="0">
                <a:solidFill>
                  <a:srgbClr val="C00000"/>
                </a:solidFill>
              </a:rPr>
              <a:t>12.4 Partiële correlatietoets</a:t>
            </a:r>
          </a:p>
          <a:p>
            <a:pPr marL="86400" indent="0">
              <a:buNone/>
            </a:pPr>
            <a:r>
              <a:rPr lang="nl-BE" dirty="0">
                <a:solidFill>
                  <a:srgbClr val="5D9CC7"/>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71</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105420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Partiële correlatietoets</a:t>
            </a:r>
          </a:p>
        </p:txBody>
      </p:sp>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p:txBody>
          <a:bodyPr/>
          <a:lstStyle/>
          <a:p>
            <a:pPr marL="86400" indent="0">
              <a:buNone/>
            </a:pPr>
            <a:r>
              <a:rPr lang="nl-BE" b="1" dirty="0"/>
              <a:t>Partiële (Pearson) correlatietoets</a:t>
            </a:r>
          </a:p>
          <a:p>
            <a:r>
              <a:rPr lang="nl-BE" dirty="0"/>
              <a:t>Zoals Pearson correlatietoets…</a:t>
            </a:r>
          </a:p>
          <a:p>
            <a:pPr lvl="1"/>
            <a:r>
              <a:rPr lang="nl-BE" dirty="0"/>
              <a:t>Toetst significantie van lineair verband</a:t>
            </a:r>
          </a:p>
          <a:p>
            <a:pPr lvl="1"/>
            <a:r>
              <a:rPr lang="nl-BE" dirty="0"/>
              <a:t>Tussen twee metrische variabelen</a:t>
            </a:r>
          </a:p>
          <a:p>
            <a:r>
              <a:rPr lang="nl-BE" b="1" dirty="0">
                <a:solidFill>
                  <a:srgbClr val="C00000"/>
                </a:solidFill>
              </a:rPr>
              <a:t>… maar gecorrigeerd voor invloed van een (of meerdere) andere variabele(n)</a:t>
            </a:r>
          </a:p>
          <a:p>
            <a:pPr lvl="1"/>
            <a:r>
              <a:rPr lang="nl-BE" b="1" dirty="0">
                <a:solidFill>
                  <a:srgbClr val="C00000"/>
                </a:solidFill>
              </a:rPr>
              <a:t>Covariaten</a:t>
            </a:r>
          </a:p>
          <a:p>
            <a:pPr lvl="1"/>
            <a:r>
              <a:rPr lang="nl-BE" dirty="0"/>
              <a:t>Cf. ANCOVA:</a:t>
            </a:r>
          </a:p>
          <a:p>
            <a:pPr lvl="2"/>
            <a:r>
              <a:rPr lang="nl-BE" dirty="0"/>
              <a:t>Verband waarin we geïnteresseerd </a:t>
            </a:r>
            <a:br>
              <a:rPr lang="nl-BE" dirty="0"/>
            </a:br>
            <a:r>
              <a:rPr lang="nl-BE" dirty="0"/>
              <a:t>zijn beter isoleren</a:t>
            </a:r>
          </a:p>
        </p:txBody>
      </p:sp>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fld id="{7AE184E0-0BD4-4705-A12B-9B71DDE63301}" type="slidenum">
              <a:rPr lang="en-GB" noProof="0" smtClean="0"/>
              <a:t>72</a:t>
            </a:fld>
            <a:endParaRPr lang="en-GB" noProof="0" dirty="0"/>
          </a:p>
        </p:txBody>
      </p:sp>
      <p:pic>
        <p:nvPicPr>
          <p:cNvPr id="17" name="Afbeelding 16">
            <a:extLst>
              <a:ext uri="{FF2B5EF4-FFF2-40B4-BE49-F238E27FC236}">
                <a16:creationId xmlns:a16="http://schemas.microsoft.com/office/drawing/2014/main" id="{DF76CBBF-EB3D-4E1E-B1CE-AC32AD3F75EC}"/>
              </a:ext>
            </a:extLst>
          </p:cNvPr>
          <p:cNvPicPr>
            <a:picLocks noChangeAspect="1"/>
          </p:cNvPicPr>
          <p:nvPr/>
        </p:nvPicPr>
        <p:blipFill rotWithShape="1">
          <a:blip r:embed="rId3">
            <a:extLst>
              <a:ext uri="{28A0092B-C50C-407E-A947-70E740481C1C}">
                <a14:useLocalDpi xmlns:a14="http://schemas.microsoft.com/office/drawing/2010/main" val="0"/>
              </a:ext>
            </a:extLst>
          </a:blip>
          <a:srcRect l="17647" t="9403" r="24363" b="14639"/>
          <a:stretch/>
        </p:blipFill>
        <p:spPr>
          <a:xfrm>
            <a:off x="8951494" y="4876800"/>
            <a:ext cx="5143353" cy="3789615"/>
          </a:xfrm>
          <a:prstGeom prst="rect">
            <a:avLst/>
          </a:prstGeom>
        </p:spPr>
      </p:pic>
      <p:sp>
        <p:nvSpPr>
          <p:cNvPr id="19" name="Tijdelijke aanduiding voor inhoud 18">
            <a:extLst>
              <a:ext uri="{FF2B5EF4-FFF2-40B4-BE49-F238E27FC236}">
                <a16:creationId xmlns:a16="http://schemas.microsoft.com/office/drawing/2014/main" id="{0BFBF308-2616-4973-BE91-85681C8EECA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930092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Partiële correlatietoets: oefening</a:t>
            </a:r>
            <a:endParaRPr lang="nl-BE" b="0"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73</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Partiële correlatietoets in SPSS</a:t>
            </a:r>
          </a:p>
          <a:p>
            <a:pPr marL="86400" indent="0">
              <a:buNone/>
            </a:pPr>
            <a:endParaRPr lang="nl-BE" b="1" dirty="0"/>
          </a:p>
          <a:p>
            <a:r>
              <a:rPr lang="nl-BE" i="1" dirty="0">
                <a:solidFill>
                  <a:srgbClr val="C00000"/>
                </a:solidFill>
              </a:rPr>
              <a:t>Bv. Is er significant verband tussen relatietevredenheid en verbale agressie, </a:t>
            </a:r>
            <a:r>
              <a:rPr lang="nl-BE" i="1" u="sng" dirty="0">
                <a:solidFill>
                  <a:srgbClr val="C00000"/>
                </a:solidFill>
              </a:rPr>
              <a:t>gecontroleerd voor financiële stress</a:t>
            </a:r>
            <a:r>
              <a:rPr lang="nl-BE" i="1" dirty="0">
                <a:solidFill>
                  <a:srgbClr val="C00000"/>
                </a:solidFill>
              </a:rPr>
              <a:t>? </a:t>
            </a:r>
            <a:r>
              <a:rPr lang="nl-BE" dirty="0"/>
              <a:t>(DATA_WAVE1_CenW.sav)</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0F038C99-B5E0-42D4-AA7F-273B600C9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8842" y="3826042"/>
            <a:ext cx="5927558" cy="5927558"/>
          </a:xfrm>
          <a:prstGeom prst="rect">
            <a:avLst/>
          </a:prstGeom>
        </p:spPr>
      </p:pic>
    </p:spTree>
    <p:extLst>
      <p:ext uri="{BB962C8B-B14F-4D97-AF65-F5344CB8AC3E}">
        <p14:creationId xmlns:p14="http://schemas.microsoft.com/office/powerpoint/2010/main" val="429253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Partiële correlatietoets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74</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Drie variabelen</a:t>
            </a:r>
          </a:p>
          <a:p>
            <a:pPr marL="1234350" lvl="1" indent="-514350">
              <a:buFont typeface="+mj-lt"/>
              <a:buAutoNum type="arabicPeriod"/>
            </a:pPr>
            <a:r>
              <a:rPr lang="nl-BE" b="1" dirty="0"/>
              <a:t>Welk meetniveau?</a:t>
            </a:r>
            <a:endParaRPr lang="nl-BE" dirty="0"/>
          </a:p>
          <a:p>
            <a:pPr lvl="2"/>
            <a:r>
              <a:rPr lang="nl-BE" dirty="0">
                <a:solidFill>
                  <a:srgbClr val="C00000"/>
                </a:solidFill>
              </a:rPr>
              <a:t>Relatietevredenheid: metrisch, bestaande uit vijf ordinale schaalitems </a:t>
            </a:r>
            <a:br>
              <a:rPr lang="nl-BE" dirty="0">
                <a:solidFill>
                  <a:srgbClr val="C00000"/>
                </a:solidFill>
              </a:rPr>
            </a:br>
            <a:r>
              <a:rPr lang="nl-BE" sz="2400" dirty="0">
                <a:solidFill>
                  <a:srgbClr val="C00000"/>
                </a:solidFill>
              </a:rPr>
              <a:t>(‘W1_QMI1’ t.e.m. ‘W1_QMI5’)</a:t>
            </a:r>
            <a:r>
              <a:rPr lang="nl-BE" dirty="0">
                <a:solidFill>
                  <a:srgbClr val="C00000"/>
                </a:solidFill>
              </a:rPr>
              <a:t>	</a:t>
            </a:r>
          </a:p>
          <a:p>
            <a:pPr lvl="2"/>
            <a:r>
              <a:rPr lang="nl-BE" dirty="0">
                <a:solidFill>
                  <a:srgbClr val="C00000"/>
                </a:solidFill>
              </a:rPr>
              <a:t>Verbale agressie: metrisch, bestaande uit drie ordinale schaalitems </a:t>
            </a:r>
            <a:br>
              <a:rPr lang="nl-BE" dirty="0">
                <a:solidFill>
                  <a:srgbClr val="C00000"/>
                </a:solidFill>
              </a:rPr>
            </a:br>
            <a:r>
              <a:rPr lang="nl-BE" sz="2400" dirty="0">
                <a:solidFill>
                  <a:srgbClr val="C00000"/>
                </a:solidFill>
              </a:rPr>
              <a:t>(‘W1_VerbAgr1’ t.e.m. ‘W1_VerbAgr3’)</a:t>
            </a:r>
          </a:p>
          <a:p>
            <a:pPr lvl="2"/>
            <a:r>
              <a:rPr lang="nl-BE" dirty="0">
                <a:solidFill>
                  <a:srgbClr val="C00000"/>
                </a:solidFill>
              </a:rPr>
              <a:t>Financiële stress: metrisch, bestaande uit drie ordinale schaalitems </a:t>
            </a:r>
            <a:br>
              <a:rPr lang="nl-BE" dirty="0">
                <a:solidFill>
                  <a:srgbClr val="C00000"/>
                </a:solidFill>
              </a:rPr>
            </a:br>
            <a:r>
              <a:rPr lang="nl-BE" sz="2400" dirty="0">
                <a:solidFill>
                  <a:srgbClr val="C00000"/>
                </a:solidFill>
              </a:rPr>
              <a:t>(‘W1_FINSTRESS1’ t.e.m. ‘W1_FINSTRESS3’)</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Geen onderscheid tussen afhankelijk en onafhankelijk</a:t>
            </a:r>
          </a:p>
          <a:p>
            <a:pPr lvl="2"/>
            <a:r>
              <a:rPr lang="nl-BE" b="1" dirty="0">
                <a:solidFill>
                  <a:srgbClr val="C00000"/>
                </a:solidFill>
              </a:rPr>
              <a:t>Financiële stress: </a:t>
            </a:r>
            <a:r>
              <a:rPr lang="nl-BE" b="1" dirty="0" err="1">
                <a:solidFill>
                  <a:srgbClr val="C00000"/>
                </a:solidFill>
              </a:rPr>
              <a:t>covariaat</a:t>
            </a:r>
            <a:r>
              <a:rPr lang="nl-BE" b="1" dirty="0">
                <a:solidFill>
                  <a:srgbClr val="C00000"/>
                </a:solidFill>
              </a:rPr>
              <a:t>!! (niet vergissen)</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463252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75</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75765" y="2606267"/>
            <a:ext cx="3843634" cy="44344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75</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7" name="Tekstvak 126">
            <a:extLst>
              <a:ext uri="{FF2B5EF4-FFF2-40B4-BE49-F238E27FC236}">
                <a16:creationId xmlns:a16="http://schemas.microsoft.com/office/drawing/2014/main" id="{A60089BD-7999-4CAB-9801-44DBBCFFD570}"/>
              </a:ext>
            </a:extLst>
          </p:cNvPr>
          <p:cNvSpPr txBox="1"/>
          <p:nvPr/>
        </p:nvSpPr>
        <p:spPr>
          <a:xfrm>
            <a:off x="6437512" y="4644361"/>
            <a:ext cx="9617331" cy="2105769"/>
          </a:xfrm>
          <a:prstGeom prst="rect">
            <a:avLst/>
          </a:prstGeom>
          <a:solidFill>
            <a:schemeClr val="bg1"/>
          </a:solidFill>
          <a:ln w="38100">
            <a:solidFill>
              <a:srgbClr val="DC8621"/>
            </a:solidFill>
          </a:ln>
        </p:spPr>
        <p:txBody>
          <a:bodyPr wrap="square" rtlCol="0">
            <a:spAutoFit/>
          </a:bodyPr>
          <a:lstStyle/>
          <a:p>
            <a:pPr lvl="0">
              <a:lnSpc>
                <a:spcPct val="120000"/>
              </a:lnSpc>
              <a:defRPr/>
            </a:pPr>
            <a:r>
              <a:rPr lang="nl-BE" sz="2800" dirty="0">
                <a:solidFill>
                  <a:srgbClr val="C00000"/>
                </a:solidFill>
                <a:latin typeface="Verdana" panose="020B0604030504040204" pitchFamily="34" charset="0"/>
                <a:ea typeface="Verdana" panose="020B0604030504040204" pitchFamily="34" charset="0"/>
              </a:rPr>
              <a:t>Covariaat ≈ extra onafhankelijke variabele (zie H2)</a:t>
            </a:r>
          </a:p>
          <a:p>
            <a:pPr marL="457200" lvl="0" indent="-457200">
              <a:lnSpc>
                <a:spcPct val="120000"/>
              </a:lnSpc>
              <a:buFont typeface="Wingdings" panose="05000000000000000000" pitchFamily="2" charset="2"/>
              <a:buChar char="Ø"/>
              <a:defRPr/>
            </a:pPr>
            <a:r>
              <a:rPr lang="nl-BE" sz="2800" u="sng" dirty="0">
                <a:solidFill>
                  <a:srgbClr val="C00000"/>
                </a:solidFill>
                <a:latin typeface="Verdana" panose="020B0604030504040204" pitchFamily="34" charset="0"/>
                <a:ea typeface="Verdana" panose="020B0604030504040204" pitchFamily="34" charset="0"/>
              </a:rPr>
              <a:t>Meervoudige regressie of partiële correlatie?</a:t>
            </a:r>
          </a:p>
          <a:p>
            <a:pPr marL="1107384" lvl="1" indent="-457200">
              <a:lnSpc>
                <a:spcPct val="120000"/>
              </a:lnSpc>
              <a:buFont typeface="Wingdings" panose="05000000000000000000" pitchFamily="2" charset="2"/>
              <a:buChar char="Ø"/>
              <a:defRPr/>
            </a:pPr>
            <a:r>
              <a:rPr kumimoji="0" lang="nl-BE" sz="28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Partiële correlatie: </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want het gaat om </a:t>
            </a:r>
            <a:r>
              <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verband tussen</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 niet om invloed/effect op</a:t>
            </a:r>
            <a:endPar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67981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b="1" dirty="0">
                <a:solidFill>
                  <a:srgbClr val="C00000"/>
                </a:solidFill>
              </a:rPr>
              <a:t>Datacontrole</a:t>
            </a:r>
          </a:p>
          <a:p>
            <a:pPr lvl="1"/>
            <a:r>
              <a:rPr lang="nl-BE" dirty="0"/>
              <a:t>Selecteer eerst de respondenten die </a:t>
            </a:r>
          </a:p>
          <a:p>
            <a:pPr lvl="2"/>
            <a:r>
              <a:rPr lang="nl-BE" i="1" dirty="0">
                <a:solidFill>
                  <a:srgbClr val="C00000"/>
                </a:solidFill>
              </a:rPr>
              <a:t>een relatie hadden</a:t>
            </a:r>
          </a:p>
          <a:p>
            <a:pPr lvl="2"/>
            <a:r>
              <a:rPr lang="nl-BE" i="1" dirty="0">
                <a:solidFill>
                  <a:srgbClr val="C00000"/>
                </a:solidFill>
              </a:rPr>
              <a:t>én geen student zijn (financiële stress)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76</a:t>
            </a:fld>
            <a:endParaRPr lang="en-GB" noProof="0" dirty="0"/>
          </a:p>
        </p:txBody>
      </p:sp>
      <p:pic>
        <p:nvPicPr>
          <p:cNvPr id="2" name="Afbeelding 1">
            <a:extLst>
              <a:ext uri="{FF2B5EF4-FFF2-40B4-BE49-F238E27FC236}">
                <a16:creationId xmlns:a16="http://schemas.microsoft.com/office/drawing/2014/main" id="{1151C27D-18F2-4096-B518-F452760E6226}"/>
              </a:ext>
            </a:extLst>
          </p:cNvPr>
          <p:cNvPicPr>
            <a:picLocks noChangeAspect="1"/>
          </p:cNvPicPr>
          <p:nvPr/>
        </p:nvPicPr>
        <p:blipFill>
          <a:blip r:embed="rId2"/>
          <a:stretch>
            <a:fillRect/>
          </a:stretch>
        </p:blipFill>
        <p:spPr>
          <a:xfrm>
            <a:off x="1739462" y="4356221"/>
            <a:ext cx="9278645" cy="3210373"/>
          </a:xfrm>
          <a:prstGeom prst="rect">
            <a:avLst/>
          </a:prstGeom>
        </p:spPr>
      </p:pic>
      <p:pic>
        <p:nvPicPr>
          <p:cNvPr id="3" name="Afbeelding 2">
            <a:extLst>
              <a:ext uri="{FF2B5EF4-FFF2-40B4-BE49-F238E27FC236}">
                <a16:creationId xmlns:a16="http://schemas.microsoft.com/office/drawing/2014/main" id="{29EBA85C-8312-4F3D-87BD-0A0FBC6A0E74}"/>
              </a:ext>
            </a:extLst>
          </p:cNvPr>
          <p:cNvPicPr>
            <a:picLocks noChangeAspect="1"/>
          </p:cNvPicPr>
          <p:nvPr/>
        </p:nvPicPr>
        <p:blipFill>
          <a:blip r:embed="rId3"/>
          <a:stretch>
            <a:fillRect/>
          </a:stretch>
        </p:blipFill>
        <p:spPr>
          <a:xfrm>
            <a:off x="7738985" y="6111719"/>
            <a:ext cx="9084639" cy="2588545"/>
          </a:xfrm>
          <a:prstGeom prst="rect">
            <a:avLst/>
          </a:prstGeom>
        </p:spPr>
      </p:pic>
      <p:pic>
        <p:nvPicPr>
          <p:cNvPr id="8" name="Afbeelding 7">
            <a:extLst>
              <a:ext uri="{FF2B5EF4-FFF2-40B4-BE49-F238E27FC236}">
                <a16:creationId xmlns:a16="http://schemas.microsoft.com/office/drawing/2014/main" id="{286B8ECF-0F7A-4EE5-BC8F-5CDFBCE5BED5}"/>
              </a:ext>
            </a:extLst>
          </p:cNvPr>
          <p:cNvPicPr>
            <a:picLocks noChangeAspect="1"/>
          </p:cNvPicPr>
          <p:nvPr/>
        </p:nvPicPr>
        <p:blipFill>
          <a:blip r:embed="rId4"/>
          <a:stretch>
            <a:fillRect/>
          </a:stretch>
        </p:blipFill>
        <p:spPr>
          <a:xfrm>
            <a:off x="9736602" y="2654472"/>
            <a:ext cx="6806780" cy="1519509"/>
          </a:xfrm>
          <a:prstGeom prst="rect">
            <a:avLst/>
          </a:prstGeom>
        </p:spPr>
      </p:pic>
    </p:spTree>
    <p:extLst>
      <p:ext uri="{BB962C8B-B14F-4D97-AF65-F5344CB8AC3E}">
        <p14:creationId xmlns:p14="http://schemas.microsoft.com/office/powerpoint/2010/main" val="2978154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solidFill>
                  <a:srgbClr val="C00000"/>
                </a:solidFill>
              </a:rPr>
              <a:t>Inconsistentiecheck</a:t>
            </a:r>
            <a:r>
              <a:rPr lang="nl-BE" dirty="0">
                <a:solidFill>
                  <a:srgbClr val="C00000"/>
                </a:solidFill>
              </a:rPr>
              <a:t>:</a:t>
            </a:r>
          </a:p>
          <a:p>
            <a:pPr lvl="2"/>
            <a:r>
              <a:rPr lang="nl-BE" dirty="0"/>
              <a:t>Item 2 financiële stress moet omgekeerd</a:t>
            </a:r>
          </a:p>
          <a:p>
            <a:pPr lvl="2"/>
            <a:r>
              <a:rPr lang="nl-BE" dirty="0"/>
              <a:t>Geen andere inconsistenties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77</a:t>
            </a:fld>
            <a:endParaRPr lang="en-GB" noProof="0" dirty="0"/>
          </a:p>
        </p:txBody>
      </p:sp>
      <p:pic>
        <p:nvPicPr>
          <p:cNvPr id="4" name="Afbeelding 3">
            <a:extLst>
              <a:ext uri="{FF2B5EF4-FFF2-40B4-BE49-F238E27FC236}">
                <a16:creationId xmlns:a16="http://schemas.microsoft.com/office/drawing/2014/main" id="{448AD05C-37B7-457B-9FEB-7EA027B1A344}"/>
              </a:ext>
            </a:extLst>
          </p:cNvPr>
          <p:cNvPicPr>
            <a:picLocks noChangeAspect="1"/>
          </p:cNvPicPr>
          <p:nvPr/>
        </p:nvPicPr>
        <p:blipFill>
          <a:blip r:embed="rId2"/>
          <a:stretch>
            <a:fillRect/>
          </a:stretch>
        </p:blipFill>
        <p:spPr>
          <a:xfrm>
            <a:off x="8879401" y="4065373"/>
            <a:ext cx="7881993" cy="3975873"/>
          </a:xfrm>
          <a:prstGeom prst="rect">
            <a:avLst/>
          </a:prstGeom>
        </p:spPr>
      </p:pic>
    </p:spTree>
    <p:extLst>
      <p:ext uri="{BB962C8B-B14F-4D97-AF65-F5344CB8AC3E}">
        <p14:creationId xmlns:p14="http://schemas.microsoft.com/office/powerpoint/2010/main" val="2853018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B4F7F-8089-4C60-B544-B871F1CE44CD}"/>
              </a:ext>
            </a:extLst>
          </p:cNvPr>
          <p:cNvSpPr>
            <a:spLocks noGrp="1"/>
          </p:cNvSpPr>
          <p:nvPr>
            <p:ph type="title"/>
          </p:nvPr>
        </p:nvSpPr>
        <p:spPr/>
        <p:txBody>
          <a:bodyPr/>
          <a:lstStyle/>
          <a:p>
            <a:r>
              <a:rPr lang="nl-BE" dirty="0"/>
              <a:t>Partiële correlatietoets</a:t>
            </a:r>
          </a:p>
        </p:txBody>
      </p:sp>
      <p:sp>
        <p:nvSpPr>
          <p:cNvPr id="4" name="Tijdelijke aanduiding voor dianummer 3">
            <a:extLst>
              <a:ext uri="{FF2B5EF4-FFF2-40B4-BE49-F238E27FC236}">
                <a16:creationId xmlns:a16="http://schemas.microsoft.com/office/drawing/2014/main" id="{EB1FF726-4B91-4E9D-8D21-49EA0BA40F21}"/>
              </a:ext>
            </a:extLst>
          </p:cNvPr>
          <p:cNvSpPr>
            <a:spLocks noGrp="1"/>
          </p:cNvSpPr>
          <p:nvPr>
            <p:ph type="sldNum" sz="quarter" idx="12"/>
          </p:nvPr>
        </p:nvSpPr>
        <p:spPr/>
        <p:txBody>
          <a:bodyPr/>
          <a:lstStyle/>
          <a:p>
            <a:fld id="{7AE184E0-0BD4-4705-A12B-9B71DDE63301}" type="slidenum">
              <a:rPr lang="en-GB" noProof="0" smtClean="0"/>
              <a:t>78</a:t>
            </a:fld>
            <a:endParaRPr lang="en-GB" noProof="0" dirty="0"/>
          </a:p>
        </p:txBody>
      </p:sp>
      <p:sp>
        <p:nvSpPr>
          <p:cNvPr id="5" name="Tijdelijke aanduiding voor inhoud 4">
            <a:extLst>
              <a:ext uri="{FF2B5EF4-FFF2-40B4-BE49-F238E27FC236}">
                <a16:creationId xmlns:a16="http://schemas.microsoft.com/office/drawing/2014/main" id="{34040D9C-EE51-4183-A063-C79DAA65D730}"/>
              </a:ext>
            </a:extLst>
          </p:cNvPr>
          <p:cNvSpPr>
            <a:spLocks noGrp="1"/>
          </p:cNvSpPr>
          <p:nvPr>
            <p:ph idx="13"/>
          </p:nvPr>
        </p:nvSpPr>
        <p:spPr/>
        <p:txBody>
          <a:bodyPr/>
          <a:lstStyle/>
          <a:p>
            <a:endParaRPr lang="nl-BE"/>
          </a:p>
        </p:txBody>
      </p:sp>
      <p:sp>
        <p:nvSpPr>
          <p:cNvPr id="16" name="Rechthoek 15">
            <a:extLst>
              <a:ext uri="{FF2B5EF4-FFF2-40B4-BE49-F238E27FC236}">
                <a16:creationId xmlns:a16="http://schemas.microsoft.com/office/drawing/2014/main" id="{37380A23-1B96-41AF-AA48-1A6F68F2B7D6}"/>
              </a:ext>
            </a:extLst>
          </p:cNvPr>
          <p:cNvSpPr/>
          <p:nvPr/>
        </p:nvSpPr>
        <p:spPr>
          <a:xfrm>
            <a:off x="8016624" y="2457893"/>
            <a:ext cx="1740988" cy="3695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Rechthoek 16">
            <a:extLst>
              <a:ext uri="{FF2B5EF4-FFF2-40B4-BE49-F238E27FC236}">
                <a16:creationId xmlns:a16="http://schemas.microsoft.com/office/drawing/2014/main" id="{94DCC105-5B32-4FEE-BF7C-B7B2C8092498}"/>
              </a:ext>
            </a:extLst>
          </p:cNvPr>
          <p:cNvSpPr/>
          <p:nvPr/>
        </p:nvSpPr>
        <p:spPr>
          <a:xfrm>
            <a:off x="8016623" y="4246559"/>
            <a:ext cx="1740988" cy="3695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3" name="Afbeelding 2">
            <a:extLst>
              <a:ext uri="{FF2B5EF4-FFF2-40B4-BE49-F238E27FC236}">
                <a16:creationId xmlns:a16="http://schemas.microsoft.com/office/drawing/2014/main" id="{A4254892-1F73-44A2-8F86-F5C14297DE71}"/>
              </a:ext>
            </a:extLst>
          </p:cNvPr>
          <p:cNvPicPr>
            <a:picLocks noChangeAspect="1"/>
          </p:cNvPicPr>
          <p:nvPr/>
        </p:nvPicPr>
        <p:blipFill>
          <a:blip r:embed="rId2"/>
          <a:stretch>
            <a:fillRect/>
          </a:stretch>
        </p:blipFill>
        <p:spPr>
          <a:xfrm>
            <a:off x="613904" y="1611536"/>
            <a:ext cx="11238827" cy="4043305"/>
          </a:xfrm>
          <a:prstGeom prst="rect">
            <a:avLst/>
          </a:prstGeom>
        </p:spPr>
      </p:pic>
      <p:pic>
        <p:nvPicPr>
          <p:cNvPr id="6" name="Afbeelding 5">
            <a:extLst>
              <a:ext uri="{FF2B5EF4-FFF2-40B4-BE49-F238E27FC236}">
                <a16:creationId xmlns:a16="http://schemas.microsoft.com/office/drawing/2014/main" id="{2649EB0A-7A36-4720-832F-E9A23D6D596B}"/>
              </a:ext>
            </a:extLst>
          </p:cNvPr>
          <p:cNvPicPr>
            <a:picLocks noChangeAspect="1"/>
          </p:cNvPicPr>
          <p:nvPr/>
        </p:nvPicPr>
        <p:blipFill>
          <a:blip r:embed="rId3"/>
          <a:stretch>
            <a:fillRect/>
          </a:stretch>
        </p:blipFill>
        <p:spPr>
          <a:xfrm>
            <a:off x="4403558" y="5505917"/>
            <a:ext cx="10092829" cy="4043304"/>
          </a:xfrm>
          <a:prstGeom prst="rect">
            <a:avLst/>
          </a:prstGeom>
        </p:spPr>
      </p:pic>
      <p:sp>
        <p:nvSpPr>
          <p:cNvPr id="15" name="Rechthoek 14">
            <a:extLst>
              <a:ext uri="{FF2B5EF4-FFF2-40B4-BE49-F238E27FC236}">
                <a16:creationId xmlns:a16="http://schemas.microsoft.com/office/drawing/2014/main" id="{76E9EC61-9FC3-4025-86F6-3FFF7E8D5601}"/>
              </a:ext>
            </a:extLst>
          </p:cNvPr>
          <p:cNvSpPr/>
          <p:nvPr/>
        </p:nvSpPr>
        <p:spPr>
          <a:xfrm>
            <a:off x="2060296" y="1752892"/>
            <a:ext cx="1862000" cy="35263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B97413FE-70C1-4D46-98EE-A6E787FC952C}"/>
              </a:ext>
            </a:extLst>
          </p:cNvPr>
          <p:cNvSpPr/>
          <p:nvPr/>
        </p:nvSpPr>
        <p:spPr>
          <a:xfrm>
            <a:off x="2060296" y="3900034"/>
            <a:ext cx="2343262" cy="34652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9" name="Rechthoek 18">
            <a:extLst>
              <a:ext uri="{FF2B5EF4-FFF2-40B4-BE49-F238E27FC236}">
                <a16:creationId xmlns:a16="http://schemas.microsoft.com/office/drawing/2014/main" id="{ECF85DCD-9A79-43B8-9960-EBE7BE12032B}"/>
              </a:ext>
            </a:extLst>
          </p:cNvPr>
          <p:cNvSpPr/>
          <p:nvPr/>
        </p:nvSpPr>
        <p:spPr>
          <a:xfrm>
            <a:off x="5786075" y="7548608"/>
            <a:ext cx="2527746" cy="39379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232092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solidFill>
                  <a:srgbClr val="C00000"/>
                </a:solidFill>
              </a:rPr>
              <a:t>Assumptiecheck</a:t>
            </a:r>
            <a:r>
              <a:rPr lang="nl-BE" dirty="0">
                <a:solidFill>
                  <a:srgbClr val="C00000"/>
                </a:solidFill>
              </a:rPr>
              <a:t>:</a:t>
            </a:r>
          </a:p>
          <a:p>
            <a:pPr marL="1821150" lvl="2" indent="-514350">
              <a:buFont typeface="+mj-lt"/>
              <a:buAutoNum type="arabicPeriod"/>
            </a:pPr>
            <a:r>
              <a:rPr lang="nl-BE" dirty="0"/>
              <a:t>Beide variabelen </a:t>
            </a:r>
            <a:r>
              <a:rPr lang="nl-BE" b="1" u="sng" dirty="0">
                <a:solidFill>
                  <a:srgbClr val="C00000"/>
                </a:solidFill>
              </a:rPr>
              <a:t>en de covariaat </a:t>
            </a:r>
            <a:r>
              <a:rPr lang="nl-BE" dirty="0"/>
              <a:t>= metrisch</a:t>
            </a:r>
            <a:r>
              <a:rPr lang="nl-BE" b="1" dirty="0"/>
              <a:t>: oké</a:t>
            </a:r>
          </a:p>
          <a:p>
            <a:pPr marL="1821150" lvl="2" indent="-514350">
              <a:buFont typeface="+mj-lt"/>
              <a:buAutoNum type="arabicPeriod"/>
            </a:pPr>
            <a:r>
              <a:rPr lang="nl-BE" dirty="0"/>
              <a:t>Gepaarde observaties:</a:t>
            </a:r>
            <a:r>
              <a:rPr lang="nl-BE" b="1" dirty="0"/>
              <a:t> oké</a:t>
            </a:r>
          </a:p>
          <a:p>
            <a:pPr marL="2393550" lvl="3" indent="-514350"/>
            <a:r>
              <a:rPr lang="nl-BE" b="1" u="sng" dirty="0">
                <a:solidFill>
                  <a:srgbClr val="C00000"/>
                </a:solidFill>
              </a:rPr>
              <a:t>Alle</a:t>
            </a:r>
            <a:r>
              <a:rPr lang="nl-BE" dirty="0"/>
              <a:t> variabelen bij zelfde onderzoekseenheden gemeten</a:t>
            </a:r>
          </a:p>
          <a:p>
            <a:pPr marL="1821150" lvl="2" indent="-514350">
              <a:buFont typeface="+mj-lt"/>
              <a:buAutoNum type="arabicPeriod"/>
            </a:pPr>
            <a:r>
              <a:rPr lang="nl-BE" dirty="0"/>
              <a:t>Normaliteit: </a:t>
            </a:r>
            <a:r>
              <a:rPr lang="nl-BE" b="1" u="sng" dirty="0">
                <a:solidFill>
                  <a:srgbClr val="C00000"/>
                </a:solidFill>
              </a:rPr>
              <a:t>alle</a:t>
            </a:r>
            <a:r>
              <a:rPr lang="nl-BE" dirty="0"/>
              <a:t> variabelen normaal verdeeld (of CLS: n &gt; 100)</a:t>
            </a:r>
            <a:r>
              <a:rPr lang="nl-BE" b="1" dirty="0"/>
              <a:t>: oké</a:t>
            </a:r>
            <a:endParaRPr lang="nl-BE" dirty="0"/>
          </a:p>
          <a:p>
            <a:pPr marL="2393550" lvl="3" indent="-514350"/>
            <a:r>
              <a:rPr lang="nl-BE" dirty="0"/>
              <a:t>n = 1038</a:t>
            </a:r>
          </a:p>
          <a:p>
            <a:pPr marL="1821150" lvl="2" indent="-514350">
              <a:buFont typeface="+mj-lt"/>
              <a:buAutoNum type="arabicPeriod"/>
            </a:pPr>
            <a:r>
              <a:rPr lang="nl-BE" b="1" dirty="0"/>
              <a:t>Lineariteit: </a:t>
            </a:r>
            <a:r>
              <a:rPr lang="nl-BE" b="1" u="sng" dirty="0">
                <a:solidFill>
                  <a:srgbClr val="C00000"/>
                </a:solidFill>
              </a:rPr>
              <a:t>alle</a:t>
            </a:r>
            <a:r>
              <a:rPr lang="nl-BE" dirty="0"/>
              <a:t> variabelen hebben lineair verband</a:t>
            </a:r>
          </a:p>
          <a:p>
            <a:pPr marL="2393550" lvl="3" indent="-514350"/>
            <a:r>
              <a:rPr lang="nl-BE" dirty="0"/>
              <a:t>Controle via scatterplots</a:t>
            </a:r>
          </a:p>
          <a:p>
            <a:pPr marL="1821150" lvl="2" indent="-514350">
              <a:buFont typeface="+mj-lt"/>
              <a:buAutoNum type="arabicPeriod"/>
            </a:pPr>
            <a:r>
              <a:rPr lang="nl-BE" b="1" dirty="0"/>
              <a:t>Homoscedasticiteit</a:t>
            </a:r>
          </a:p>
          <a:p>
            <a:pPr marL="2393550" lvl="3" indent="-514350"/>
            <a:r>
              <a:rPr lang="nl-BE" dirty="0"/>
              <a:t>Gelijke afwijkingen van alle datapunten t.o.v. best passende rechte</a:t>
            </a:r>
          </a:p>
          <a:p>
            <a:pPr marL="2393550" lvl="3" indent="-514350"/>
            <a:r>
              <a:rPr lang="nl-BE" dirty="0"/>
              <a:t>Controle via scatterplots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79</a:t>
            </a:fld>
            <a:endParaRPr lang="en-GB" noProof="0" dirty="0"/>
          </a:p>
        </p:txBody>
      </p:sp>
    </p:spTree>
    <p:extLst>
      <p:ext uri="{BB962C8B-B14F-4D97-AF65-F5344CB8AC3E}">
        <p14:creationId xmlns:p14="http://schemas.microsoft.com/office/powerpoint/2010/main" val="186755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8D098E-201F-F370-DF12-5BAA240FC2C0}"/>
              </a:ext>
            </a:extLst>
          </p:cNvPr>
          <p:cNvSpPr>
            <a:spLocks noGrp="1"/>
          </p:cNvSpPr>
          <p:nvPr>
            <p:ph type="title"/>
          </p:nvPr>
        </p:nvSpPr>
        <p:spPr/>
        <p:txBody>
          <a:bodyPr/>
          <a:lstStyle/>
          <a:p>
            <a:r>
              <a:rPr lang="nl-NL" dirty="0"/>
              <a:t>Opwarmers: testvragen</a:t>
            </a:r>
          </a:p>
        </p:txBody>
      </p:sp>
      <p:sp>
        <p:nvSpPr>
          <p:cNvPr id="3" name="Tijdelijke aanduiding voor inhoud 2">
            <a:extLst>
              <a:ext uri="{FF2B5EF4-FFF2-40B4-BE49-F238E27FC236}">
                <a16:creationId xmlns:a16="http://schemas.microsoft.com/office/drawing/2014/main" id="{6DBB8577-376C-D174-DF8E-CA2BA5CF2A0C}"/>
              </a:ext>
            </a:extLst>
          </p:cNvPr>
          <p:cNvSpPr>
            <a:spLocks noGrp="1"/>
          </p:cNvSpPr>
          <p:nvPr>
            <p:ph idx="1"/>
          </p:nvPr>
        </p:nvSpPr>
        <p:spPr/>
        <p:txBody>
          <a:bodyPr/>
          <a:lstStyle/>
          <a:p>
            <a:r>
              <a:rPr lang="nl-NL" b="1" dirty="0"/>
              <a:t>Het doel van een Chi² significantietoets op basis van een 2*2 tabel is nagaan of…</a:t>
            </a:r>
          </a:p>
          <a:p>
            <a:endParaRPr lang="nl-NL" dirty="0"/>
          </a:p>
          <a:p>
            <a:r>
              <a:rPr lang="nl-NL" dirty="0">
                <a:highlight>
                  <a:srgbClr val="FFFF00"/>
                </a:highlight>
              </a:rPr>
              <a:t>A. … er een significant verband is tussen twee categorische variabelen.</a:t>
            </a:r>
          </a:p>
          <a:p>
            <a:r>
              <a:rPr lang="nl-NL" dirty="0"/>
              <a:t>B. … er een verband is tussen twee continue variabelen.</a:t>
            </a:r>
          </a:p>
          <a:p>
            <a:r>
              <a:rPr lang="nl-NL" dirty="0"/>
              <a:t>C. … twee groepen van respondenten verschillen op twee variabelen.</a:t>
            </a:r>
          </a:p>
          <a:p>
            <a:r>
              <a:rPr lang="nl-NL" dirty="0"/>
              <a:t>D. Geen enkele optie is juist.</a:t>
            </a:r>
          </a:p>
        </p:txBody>
      </p:sp>
      <p:sp>
        <p:nvSpPr>
          <p:cNvPr id="4" name="Tijdelijke aanduiding voor dianummer 3">
            <a:extLst>
              <a:ext uri="{FF2B5EF4-FFF2-40B4-BE49-F238E27FC236}">
                <a16:creationId xmlns:a16="http://schemas.microsoft.com/office/drawing/2014/main" id="{516DC50E-5621-9FDF-DCCA-E2D59B3F819E}"/>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5" name="Tijdelijke aanduiding voor inhoud 4">
            <a:extLst>
              <a:ext uri="{FF2B5EF4-FFF2-40B4-BE49-F238E27FC236}">
                <a16:creationId xmlns:a16="http://schemas.microsoft.com/office/drawing/2014/main" id="{19557DE5-F52E-B84A-836D-9C82A838FE9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0149785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Partiële correlatietoets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t>Lineariteit </a:t>
            </a:r>
          </a:p>
          <a:p>
            <a:pPr lvl="1"/>
            <a:r>
              <a:rPr lang="nl-BE" dirty="0"/>
              <a:t>3 scatterplots i.p.v. 1 controleren</a:t>
            </a:r>
          </a:p>
          <a:p>
            <a:pPr lvl="2"/>
            <a:r>
              <a:rPr lang="nl-BE" dirty="0"/>
              <a:t>Door toevoegen covariaat</a:t>
            </a:r>
          </a:p>
          <a:p>
            <a:pPr lvl="1"/>
            <a:r>
              <a:rPr lang="nl-BE" dirty="0"/>
              <a:t>Geen duidelijk non-lineair verband</a:t>
            </a:r>
          </a:p>
          <a:p>
            <a:pPr lvl="2"/>
            <a:r>
              <a:rPr lang="nl-BE" b="1" dirty="0"/>
              <a:t>Assumptie voldaan</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80</a:t>
            </a:fld>
            <a:endParaRPr lang="en-GB" noProof="0" dirty="0"/>
          </a:p>
        </p:txBody>
      </p:sp>
      <p:pic>
        <p:nvPicPr>
          <p:cNvPr id="7" name="Afbeelding 6">
            <a:extLst>
              <a:ext uri="{FF2B5EF4-FFF2-40B4-BE49-F238E27FC236}">
                <a16:creationId xmlns:a16="http://schemas.microsoft.com/office/drawing/2014/main" id="{61370C70-7345-410C-B5DD-1ADC1820DDB3}"/>
              </a:ext>
            </a:extLst>
          </p:cNvPr>
          <p:cNvPicPr>
            <a:picLocks noChangeAspect="1"/>
          </p:cNvPicPr>
          <p:nvPr/>
        </p:nvPicPr>
        <p:blipFill rotWithShape="1">
          <a:blip r:embed="rId2"/>
          <a:srcRect l="7461" b="8609"/>
          <a:stretch/>
        </p:blipFill>
        <p:spPr>
          <a:xfrm>
            <a:off x="10305179" y="1537300"/>
            <a:ext cx="6262306" cy="3646937"/>
          </a:xfrm>
          <a:prstGeom prst="rect">
            <a:avLst/>
          </a:prstGeom>
        </p:spPr>
      </p:pic>
      <p:sp>
        <p:nvSpPr>
          <p:cNvPr id="9" name="Tekstvak 8">
            <a:extLst>
              <a:ext uri="{FF2B5EF4-FFF2-40B4-BE49-F238E27FC236}">
                <a16:creationId xmlns:a16="http://schemas.microsoft.com/office/drawing/2014/main" id="{26C156B0-2AB9-4BBD-A748-A3D917E60A9E}"/>
              </a:ext>
            </a:extLst>
          </p:cNvPr>
          <p:cNvSpPr txBox="1"/>
          <p:nvPr/>
        </p:nvSpPr>
        <p:spPr>
          <a:xfrm>
            <a:off x="8669337" y="2959071"/>
            <a:ext cx="1635842"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Verbale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Agressie</a:t>
            </a:r>
          </a:p>
        </p:txBody>
      </p:sp>
      <p:pic>
        <p:nvPicPr>
          <p:cNvPr id="10" name="Afbeelding 9">
            <a:extLst>
              <a:ext uri="{FF2B5EF4-FFF2-40B4-BE49-F238E27FC236}">
                <a16:creationId xmlns:a16="http://schemas.microsoft.com/office/drawing/2014/main" id="{84C8474A-B7FA-46FE-8BAD-8511C7F8E243}"/>
              </a:ext>
            </a:extLst>
          </p:cNvPr>
          <p:cNvPicPr>
            <a:picLocks noChangeAspect="1"/>
          </p:cNvPicPr>
          <p:nvPr/>
        </p:nvPicPr>
        <p:blipFill rotWithShape="1">
          <a:blip r:embed="rId3"/>
          <a:srcRect l="7461" b="8609"/>
          <a:stretch/>
        </p:blipFill>
        <p:spPr>
          <a:xfrm>
            <a:off x="1706417" y="5481117"/>
            <a:ext cx="6262306" cy="3646937"/>
          </a:xfrm>
          <a:prstGeom prst="rect">
            <a:avLst/>
          </a:prstGeom>
        </p:spPr>
      </p:pic>
      <p:sp>
        <p:nvSpPr>
          <p:cNvPr id="11" name="Tekstvak 10">
            <a:extLst>
              <a:ext uri="{FF2B5EF4-FFF2-40B4-BE49-F238E27FC236}">
                <a16:creationId xmlns:a16="http://schemas.microsoft.com/office/drawing/2014/main" id="{03190512-E9C5-4D7A-8931-95C756BD8E8E}"/>
              </a:ext>
            </a:extLst>
          </p:cNvPr>
          <p:cNvSpPr txBox="1"/>
          <p:nvPr/>
        </p:nvSpPr>
        <p:spPr>
          <a:xfrm>
            <a:off x="3436483" y="9274404"/>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Financiële stress</a:t>
            </a:r>
          </a:p>
        </p:txBody>
      </p:sp>
      <p:sp>
        <p:nvSpPr>
          <p:cNvPr id="12" name="Tekstvak 11">
            <a:extLst>
              <a:ext uri="{FF2B5EF4-FFF2-40B4-BE49-F238E27FC236}">
                <a16:creationId xmlns:a16="http://schemas.microsoft.com/office/drawing/2014/main" id="{61C9E4C7-0CDB-415F-A7EB-451DD5DC0F99}"/>
              </a:ext>
            </a:extLst>
          </p:cNvPr>
          <p:cNvSpPr txBox="1"/>
          <p:nvPr/>
        </p:nvSpPr>
        <p:spPr>
          <a:xfrm>
            <a:off x="152965" y="6754499"/>
            <a:ext cx="1476005"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Verbale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Agressie</a:t>
            </a:r>
          </a:p>
        </p:txBody>
      </p:sp>
      <p:pic>
        <p:nvPicPr>
          <p:cNvPr id="13" name="Afbeelding 12">
            <a:extLst>
              <a:ext uri="{FF2B5EF4-FFF2-40B4-BE49-F238E27FC236}">
                <a16:creationId xmlns:a16="http://schemas.microsoft.com/office/drawing/2014/main" id="{169A88CE-9423-456A-91A4-D87A5D0B0A35}"/>
              </a:ext>
            </a:extLst>
          </p:cNvPr>
          <p:cNvPicPr>
            <a:picLocks noChangeAspect="1"/>
          </p:cNvPicPr>
          <p:nvPr/>
        </p:nvPicPr>
        <p:blipFill rotWithShape="1">
          <a:blip r:embed="rId4"/>
          <a:srcRect l="7675" b="8602"/>
          <a:stretch/>
        </p:blipFill>
        <p:spPr>
          <a:xfrm>
            <a:off x="10305179" y="5823123"/>
            <a:ext cx="6262306" cy="3655676"/>
          </a:xfrm>
          <a:prstGeom prst="rect">
            <a:avLst/>
          </a:prstGeom>
        </p:spPr>
      </p:pic>
      <p:sp>
        <p:nvSpPr>
          <p:cNvPr id="14" name="Tekstvak 13">
            <a:extLst>
              <a:ext uri="{FF2B5EF4-FFF2-40B4-BE49-F238E27FC236}">
                <a16:creationId xmlns:a16="http://schemas.microsoft.com/office/drawing/2014/main" id="{01FE9026-B1A5-4604-9105-A2A188EA9C0B}"/>
              </a:ext>
            </a:extLst>
          </p:cNvPr>
          <p:cNvSpPr txBox="1"/>
          <p:nvPr/>
        </p:nvSpPr>
        <p:spPr>
          <a:xfrm>
            <a:off x="11969072" y="5248405"/>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Relatietevredenheid</a:t>
            </a:r>
          </a:p>
        </p:txBody>
      </p:sp>
      <p:sp>
        <p:nvSpPr>
          <p:cNvPr id="15" name="Tekstvak 14">
            <a:extLst>
              <a:ext uri="{FF2B5EF4-FFF2-40B4-BE49-F238E27FC236}">
                <a16:creationId xmlns:a16="http://schemas.microsoft.com/office/drawing/2014/main" id="{968D0E95-38D6-4C46-8556-C7E7F58D9535}"/>
              </a:ext>
            </a:extLst>
          </p:cNvPr>
          <p:cNvSpPr txBox="1"/>
          <p:nvPr/>
        </p:nvSpPr>
        <p:spPr>
          <a:xfrm>
            <a:off x="8026405" y="7071873"/>
            <a:ext cx="2244021"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Relatie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Tevredenheid</a:t>
            </a:r>
          </a:p>
        </p:txBody>
      </p:sp>
      <p:sp>
        <p:nvSpPr>
          <p:cNvPr id="16" name="Tekstvak 15">
            <a:extLst>
              <a:ext uri="{FF2B5EF4-FFF2-40B4-BE49-F238E27FC236}">
                <a16:creationId xmlns:a16="http://schemas.microsoft.com/office/drawing/2014/main" id="{1F6FD402-8B3B-4790-B53D-567FF8E0D500}"/>
              </a:ext>
            </a:extLst>
          </p:cNvPr>
          <p:cNvSpPr txBox="1"/>
          <p:nvPr/>
        </p:nvSpPr>
        <p:spPr>
          <a:xfrm>
            <a:off x="11969072" y="9265068"/>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Financiële stress</a:t>
            </a:r>
          </a:p>
        </p:txBody>
      </p:sp>
    </p:spTree>
    <p:extLst>
      <p:ext uri="{BB962C8B-B14F-4D97-AF65-F5344CB8AC3E}">
        <p14:creationId xmlns:p14="http://schemas.microsoft.com/office/powerpoint/2010/main" val="1264278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Partiële correlatietoets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t>Homoscedasticiteit</a:t>
            </a:r>
          </a:p>
          <a:p>
            <a:pPr lvl="1"/>
            <a:r>
              <a:rPr lang="nl-BE" dirty="0"/>
              <a:t>Relatietevredenheid x financiële stress</a:t>
            </a:r>
          </a:p>
          <a:p>
            <a:pPr lvl="2"/>
            <a:r>
              <a:rPr lang="nl-BE" dirty="0"/>
              <a:t>Nogal </a:t>
            </a:r>
            <a:r>
              <a:rPr lang="nl-BE" dirty="0" err="1"/>
              <a:t>heteroscedastisch</a:t>
            </a:r>
            <a:endParaRPr lang="nl-BE" dirty="0"/>
          </a:p>
          <a:p>
            <a:pPr lvl="2"/>
            <a:r>
              <a:rPr lang="nl-BE" dirty="0"/>
              <a:t>Covariaat beter weglaten</a:t>
            </a:r>
          </a:p>
          <a:p>
            <a:pPr lvl="1"/>
            <a:r>
              <a:rPr lang="nl-BE" b="1" dirty="0">
                <a:solidFill>
                  <a:srgbClr val="C00000"/>
                </a:solidFill>
                <a:highlight>
                  <a:srgbClr val="FFFF00"/>
                </a:highlight>
              </a:rPr>
              <a:t>Maar </a:t>
            </a:r>
            <a:r>
              <a:rPr lang="nl-BE" dirty="0">
                <a:solidFill>
                  <a:srgbClr val="C00000"/>
                </a:solidFill>
                <a:highlight>
                  <a:srgbClr val="FFFF00"/>
                </a:highlight>
              </a:rPr>
              <a:t>om didactische redenen</a:t>
            </a:r>
            <a:br>
              <a:rPr lang="nl-BE" b="1" dirty="0">
                <a:solidFill>
                  <a:srgbClr val="C00000"/>
                </a:solidFill>
                <a:highlight>
                  <a:srgbClr val="FFFF00"/>
                </a:highlight>
              </a:rPr>
            </a:br>
            <a:r>
              <a:rPr lang="nl-BE" b="1" dirty="0">
                <a:solidFill>
                  <a:srgbClr val="C00000"/>
                </a:solidFill>
                <a:highlight>
                  <a:srgbClr val="FFFF00"/>
                </a:highlight>
              </a:rPr>
              <a:t>assumptie als voldaan beschouwd </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81</a:t>
            </a:fld>
            <a:endParaRPr lang="en-GB" noProof="0" dirty="0"/>
          </a:p>
        </p:txBody>
      </p:sp>
      <p:pic>
        <p:nvPicPr>
          <p:cNvPr id="7" name="Afbeelding 6">
            <a:extLst>
              <a:ext uri="{FF2B5EF4-FFF2-40B4-BE49-F238E27FC236}">
                <a16:creationId xmlns:a16="http://schemas.microsoft.com/office/drawing/2014/main" id="{61370C70-7345-410C-B5DD-1ADC1820D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7663" y="1537300"/>
            <a:ext cx="5942252" cy="3864879"/>
          </a:xfrm>
          <a:prstGeom prst="rect">
            <a:avLst/>
          </a:prstGeom>
        </p:spPr>
      </p:pic>
      <p:sp>
        <p:nvSpPr>
          <p:cNvPr id="9" name="Tekstvak 8">
            <a:extLst>
              <a:ext uri="{FF2B5EF4-FFF2-40B4-BE49-F238E27FC236}">
                <a16:creationId xmlns:a16="http://schemas.microsoft.com/office/drawing/2014/main" id="{26C156B0-2AB9-4BBD-A748-A3D917E60A9E}"/>
              </a:ext>
            </a:extLst>
          </p:cNvPr>
          <p:cNvSpPr txBox="1"/>
          <p:nvPr/>
        </p:nvSpPr>
        <p:spPr>
          <a:xfrm>
            <a:off x="8669337" y="2959071"/>
            <a:ext cx="1635842"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Verbale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Agressie</a:t>
            </a:r>
          </a:p>
        </p:txBody>
      </p:sp>
      <p:pic>
        <p:nvPicPr>
          <p:cNvPr id="10" name="Afbeelding 9">
            <a:extLst>
              <a:ext uri="{FF2B5EF4-FFF2-40B4-BE49-F238E27FC236}">
                <a16:creationId xmlns:a16="http://schemas.microsoft.com/office/drawing/2014/main" id="{84C8474A-B7FA-46FE-8BAD-8511C7F8E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293" y="5467911"/>
            <a:ext cx="6236029" cy="4010888"/>
          </a:xfrm>
          <a:prstGeom prst="rect">
            <a:avLst/>
          </a:prstGeom>
        </p:spPr>
      </p:pic>
      <p:sp>
        <p:nvSpPr>
          <p:cNvPr id="11" name="Tekstvak 10">
            <a:extLst>
              <a:ext uri="{FF2B5EF4-FFF2-40B4-BE49-F238E27FC236}">
                <a16:creationId xmlns:a16="http://schemas.microsoft.com/office/drawing/2014/main" id="{03190512-E9C5-4D7A-8931-95C756BD8E8E}"/>
              </a:ext>
            </a:extLst>
          </p:cNvPr>
          <p:cNvSpPr txBox="1"/>
          <p:nvPr/>
        </p:nvSpPr>
        <p:spPr>
          <a:xfrm>
            <a:off x="3436483" y="9285261"/>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Financiële stress</a:t>
            </a:r>
          </a:p>
        </p:txBody>
      </p:sp>
      <p:sp>
        <p:nvSpPr>
          <p:cNvPr id="12" name="Tekstvak 11">
            <a:extLst>
              <a:ext uri="{FF2B5EF4-FFF2-40B4-BE49-F238E27FC236}">
                <a16:creationId xmlns:a16="http://schemas.microsoft.com/office/drawing/2014/main" id="{61C9E4C7-0CDB-415F-A7EB-451DD5DC0F99}"/>
              </a:ext>
            </a:extLst>
          </p:cNvPr>
          <p:cNvSpPr txBox="1"/>
          <p:nvPr/>
        </p:nvSpPr>
        <p:spPr>
          <a:xfrm>
            <a:off x="152965" y="6765356"/>
            <a:ext cx="1476005"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Verbale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Agressie</a:t>
            </a:r>
          </a:p>
        </p:txBody>
      </p:sp>
      <p:pic>
        <p:nvPicPr>
          <p:cNvPr id="13" name="Afbeelding 12">
            <a:extLst>
              <a:ext uri="{FF2B5EF4-FFF2-40B4-BE49-F238E27FC236}">
                <a16:creationId xmlns:a16="http://schemas.microsoft.com/office/drawing/2014/main" id="{169A88CE-9423-456A-91A4-D87A5D0B0A35}"/>
              </a:ext>
            </a:extLst>
          </p:cNvPr>
          <p:cNvPicPr>
            <a:picLocks noChangeAspect="1"/>
          </p:cNvPicPr>
          <p:nvPr/>
        </p:nvPicPr>
        <p:blipFill rotWithShape="1">
          <a:blip r:embed="rId5">
            <a:extLst>
              <a:ext uri="{28A0092B-C50C-407E-A947-70E740481C1C}">
                <a14:useLocalDpi xmlns:a14="http://schemas.microsoft.com/office/drawing/2010/main" val="0"/>
              </a:ext>
            </a:extLst>
          </a:blip>
          <a:srcRect l="7739" b="8500"/>
          <a:stretch/>
        </p:blipFill>
        <p:spPr>
          <a:xfrm>
            <a:off x="10299995" y="5823123"/>
            <a:ext cx="6236030" cy="3646936"/>
          </a:xfrm>
          <a:prstGeom prst="rect">
            <a:avLst/>
          </a:prstGeom>
        </p:spPr>
      </p:pic>
      <p:sp>
        <p:nvSpPr>
          <p:cNvPr id="14" name="Tekstvak 13">
            <a:extLst>
              <a:ext uri="{FF2B5EF4-FFF2-40B4-BE49-F238E27FC236}">
                <a16:creationId xmlns:a16="http://schemas.microsoft.com/office/drawing/2014/main" id="{01FE9026-B1A5-4604-9105-A2A188EA9C0B}"/>
              </a:ext>
            </a:extLst>
          </p:cNvPr>
          <p:cNvSpPr txBox="1"/>
          <p:nvPr/>
        </p:nvSpPr>
        <p:spPr>
          <a:xfrm>
            <a:off x="11969072" y="5248405"/>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Relatietevredenheid</a:t>
            </a:r>
          </a:p>
        </p:txBody>
      </p:sp>
      <p:sp>
        <p:nvSpPr>
          <p:cNvPr id="15" name="Tekstvak 14">
            <a:extLst>
              <a:ext uri="{FF2B5EF4-FFF2-40B4-BE49-F238E27FC236}">
                <a16:creationId xmlns:a16="http://schemas.microsoft.com/office/drawing/2014/main" id="{968D0E95-38D6-4C46-8556-C7E7F58D9535}"/>
              </a:ext>
            </a:extLst>
          </p:cNvPr>
          <p:cNvSpPr txBox="1"/>
          <p:nvPr/>
        </p:nvSpPr>
        <p:spPr>
          <a:xfrm>
            <a:off x="8026405" y="7071873"/>
            <a:ext cx="2244021" cy="931730"/>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Relatie</a:t>
            </a:r>
          </a:p>
          <a:p>
            <a:pPr algn="ctr">
              <a:lnSpc>
                <a:spcPct val="120000"/>
              </a:lnSpc>
            </a:pPr>
            <a:r>
              <a:rPr lang="nl-BE" sz="2400" dirty="0">
                <a:solidFill>
                  <a:srgbClr val="002060"/>
                </a:solidFill>
                <a:latin typeface="Verdana" panose="020B0604030504040204" pitchFamily="34" charset="0"/>
                <a:ea typeface="Verdana" panose="020B0604030504040204" pitchFamily="34" charset="0"/>
              </a:rPr>
              <a:t>Tevredenheid</a:t>
            </a:r>
          </a:p>
        </p:txBody>
      </p:sp>
      <p:sp>
        <p:nvSpPr>
          <p:cNvPr id="16" name="Tekstvak 15">
            <a:extLst>
              <a:ext uri="{FF2B5EF4-FFF2-40B4-BE49-F238E27FC236}">
                <a16:creationId xmlns:a16="http://schemas.microsoft.com/office/drawing/2014/main" id="{1F6FD402-8B3B-4790-B53D-567FF8E0D500}"/>
              </a:ext>
            </a:extLst>
          </p:cNvPr>
          <p:cNvSpPr txBox="1"/>
          <p:nvPr/>
        </p:nvSpPr>
        <p:spPr>
          <a:xfrm>
            <a:off x="11969072" y="9265068"/>
            <a:ext cx="3271684" cy="488532"/>
          </a:xfrm>
          <a:prstGeom prst="rect">
            <a:avLst/>
          </a:prstGeom>
          <a:solidFill>
            <a:srgbClr val="DC8621"/>
          </a:solidFill>
        </p:spPr>
        <p:txBody>
          <a:bodyPr wrap="square" rtlCol="0">
            <a:spAutoFit/>
          </a:bodyPr>
          <a:lstStyle/>
          <a:p>
            <a:pPr algn="ctr">
              <a:lnSpc>
                <a:spcPct val="120000"/>
              </a:lnSpc>
            </a:pPr>
            <a:r>
              <a:rPr lang="nl-BE" sz="2400" dirty="0">
                <a:solidFill>
                  <a:srgbClr val="002060"/>
                </a:solidFill>
                <a:latin typeface="Verdana" panose="020B0604030504040204" pitchFamily="34" charset="0"/>
                <a:ea typeface="Verdana" panose="020B0604030504040204" pitchFamily="34" charset="0"/>
              </a:rPr>
              <a:t>Financiële stress</a:t>
            </a:r>
          </a:p>
        </p:txBody>
      </p:sp>
      <p:sp>
        <p:nvSpPr>
          <p:cNvPr id="17" name="Gelijkbenige driehoek 16">
            <a:extLst>
              <a:ext uri="{FF2B5EF4-FFF2-40B4-BE49-F238E27FC236}">
                <a16:creationId xmlns:a16="http://schemas.microsoft.com/office/drawing/2014/main" id="{9625800B-6559-4ED4-9ED4-0FAAACE7F42F}"/>
              </a:ext>
            </a:extLst>
          </p:cNvPr>
          <p:cNvSpPr/>
          <p:nvPr/>
        </p:nvSpPr>
        <p:spPr>
          <a:xfrm rot="19375784">
            <a:off x="9148022" y="5044491"/>
            <a:ext cx="6353508" cy="2922989"/>
          </a:xfrm>
          <a:prstGeom prst="triangle">
            <a:avLst>
              <a:gd name="adj" fmla="val 35347"/>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9136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3. </a:t>
                </a:r>
                <a:r>
                  <a:rPr lang="nl-BE" dirty="0"/>
                  <a:t>Hypothesen formuleren</a:t>
                </a:r>
              </a:p>
              <a:p>
                <a:pPr lvl="1"/>
                <a:r>
                  <a:rPr lang="nl-BE" dirty="0"/>
                  <a:t>Best tweezijdig toetsen</a:t>
                </a:r>
              </a:p>
              <a:p>
                <a:pPr marL="86400" indent="0">
                  <a:buNone/>
                </a:pPr>
                <a:endParaRPr lang="nl-BE" dirty="0"/>
              </a:p>
              <a:p>
                <a:pPr marL="720000" lvl="1" indent="0">
                  <a:buNone/>
                </a:pPr>
                <a:r>
                  <a:rPr lang="nl-BE" b="1" dirty="0"/>
                  <a:t>	H</a:t>
                </a:r>
                <a:r>
                  <a:rPr lang="nl-BE" b="1" baseline="-25000" dirty="0"/>
                  <a:t>0</a:t>
                </a:r>
                <a:r>
                  <a:rPr lang="nl-BE" b="1" dirty="0"/>
                  <a:t>:	</a:t>
                </a:r>
                <a:r>
                  <a:rPr lang="nl-BE" i="1" dirty="0"/>
                  <a:t>Er is geen samenhang tussen relatietevredenheid en verbale agressie, 								</a:t>
                </a:r>
                <a:r>
                  <a:rPr lang="nl-BE" i="1" u="sng" dirty="0">
                    <a:solidFill>
                      <a:srgbClr val="C00000"/>
                    </a:solidFill>
                  </a:rPr>
                  <a:t>gecontroleerd voor financiële stress</a:t>
                </a:r>
                <a:r>
                  <a:rPr lang="nl-BE" i="1" dirty="0"/>
                  <a:t>: de correlatiecoëfficiënt is nul.</a:t>
                </a:r>
                <a:br>
                  <a:rPr lang="nl-BE" i="1" dirty="0"/>
                </a:br>
                <a:endParaRPr lang="nl-BE" b="1" dirty="0"/>
              </a:p>
              <a:p>
                <a:pPr marL="720000" lvl="1" indent="0">
                  <a:buNone/>
                </a:pPr>
                <a:r>
                  <a:rPr lang="nl-BE" b="1" dirty="0"/>
                  <a:t>	H</a:t>
                </a:r>
                <a:r>
                  <a:rPr lang="nl-BE" b="1" baseline="-25000" dirty="0"/>
                  <a:t>A</a:t>
                </a:r>
                <a:r>
                  <a:rPr lang="nl-BE" b="1" dirty="0"/>
                  <a:t>:	</a:t>
                </a:r>
                <a:r>
                  <a:rPr lang="nl-BE" i="1" dirty="0"/>
                  <a:t>Relatietevredenheid en verbale agressie hangen wel samen, </a:t>
                </a:r>
                <a:r>
                  <a:rPr lang="nl-BE" i="1" u="sng" dirty="0">
                    <a:solidFill>
                      <a:srgbClr val="C00000"/>
                    </a:solidFill>
                  </a:rPr>
                  <a:t>gecontroleerd voor 				financiële stress</a:t>
                </a:r>
                <a:r>
                  <a:rPr lang="nl-BE" i="1" dirty="0"/>
                  <a:t>: de correlatiecoëfficiënt is groter of kleiner dan nul.</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maar </a:t>
                </a:r>
                <a:r>
                  <a:rPr lang="nl-BE" b="1" dirty="0">
                    <a:solidFill>
                      <a:srgbClr val="C00000"/>
                    </a:solidFill>
                  </a:rPr>
                  <a:t>beter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 .01</a:t>
                </a:r>
              </a:p>
              <a:p>
                <a:pPr lvl="2"/>
                <a:r>
                  <a:rPr lang="nl-BE" dirty="0"/>
                  <a:t>Want n = 1038 (&gt;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2"/>
                <a:stretch>
                  <a:fillRect l="-145" t="-477"/>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82</a:t>
            </a:fld>
            <a:endParaRPr lang="en-GB" noProof="0" dirty="0"/>
          </a:p>
        </p:txBody>
      </p:sp>
    </p:spTree>
    <p:extLst>
      <p:ext uri="{BB962C8B-B14F-4D97-AF65-F5344CB8AC3E}">
        <p14:creationId xmlns:p14="http://schemas.microsoft.com/office/powerpoint/2010/main" val="2260260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Maat van effectgrootte:</a:t>
            </a:r>
          </a:p>
          <a:p>
            <a:pPr lvl="2"/>
            <a:r>
              <a:rPr lang="nl-BE" b="1" dirty="0"/>
              <a:t>Partiële (Pearson) correlatiecoëfficiënt zelf (r)</a:t>
            </a:r>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83</a:t>
            </a:fld>
            <a:endParaRPr lang="en-GB" noProof="0" dirty="0"/>
          </a:p>
        </p:txBody>
      </p:sp>
      <p:pic>
        <p:nvPicPr>
          <p:cNvPr id="9" name="Afbeelding 8">
            <a:extLst>
              <a:ext uri="{FF2B5EF4-FFF2-40B4-BE49-F238E27FC236}">
                <a16:creationId xmlns:a16="http://schemas.microsoft.com/office/drawing/2014/main" id="{906D21FB-A67A-4EA6-8155-C3845BCB46D9}"/>
              </a:ext>
            </a:extLst>
          </p:cNvPr>
          <p:cNvPicPr>
            <a:picLocks noChangeAspect="1"/>
          </p:cNvPicPr>
          <p:nvPr/>
        </p:nvPicPr>
        <p:blipFill>
          <a:blip r:embed="rId2"/>
          <a:stretch>
            <a:fillRect/>
          </a:stretch>
        </p:blipFill>
        <p:spPr>
          <a:xfrm>
            <a:off x="7706012" y="3839610"/>
            <a:ext cx="9127044" cy="4533099"/>
          </a:xfrm>
          <a:prstGeom prst="rect">
            <a:avLst/>
          </a:prstGeom>
        </p:spPr>
      </p:pic>
    </p:spTree>
    <p:extLst>
      <p:ext uri="{BB962C8B-B14F-4D97-AF65-F5344CB8AC3E}">
        <p14:creationId xmlns:p14="http://schemas.microsoft.com/office/powerpoint/2010/main" val="4047676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Partiële correlatietoets in SPSS: </a:t>
            </a:r>
            <a:br>
              <a:rPr lang="nl-BE" b="1" dirty="0"/>
            </a:br>
            <a:r>
              <a:rPr lang="nl-BE" i="1" dirty="0" err="1">
                <a:sym typeface="Wingdings" panose="05000000000000000000" pitchFamily="2" charset="2"/>
              </a:rPr>
              <a:t>Analyze</a:t>
            </a:r>
            <a:r>
              <a:rPr lang="nl-BE" i="1" dirty="0"/>
              <a:t> ›› </a:t>
            </a:r>
            <a:r>
              <a:rPr lang="nl-BE" i="1" dirty="0" err="1"/>
              <a:t>Correlate</a:t>
            </a:r>
            <a:r>
              <a:rPr lang="nl-BE" i="1" dirty="0"/>
              <a:t> ›› </a:t>
            </a:r>
            <a:r>
              <a:rPr lang="nl-BE" i="1" dirty="0" err="1"/>
              <a:t>Partial</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4" name="Afbeelding 3">
            <a:extLst>
              <a:ext uri="{FF2B5EF4-FFF2-40B4-BE49-F238E27FC236}">
                <a16:creationId xmlns:a16="http://schemas.microsoft.com/office/drawing/2014/main" id="{FA8181DE-0D06-40F8-A69A-ED46C4E65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576" y="2788213"/>
            <a:ext cx="6246376" cy="4652726"/>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71" y="3215494"/>
            <a:ext cx="5932256" cy="458437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grpSp>
        <p:nvGrpSpPr>
          <p:cNvPr id="9" name="Groep 8">
            <a:extLst>
              <a:ext uri="{FF2B5EF4-FFF2-40B4-BE49-F238E27FC236}">
                <a16:creationId xmlns:a16="http://schemas.microsoft.com/office/drawing/2014/main" id="{9CC1CFB6-59E5-4C44-8E41-51C238292A7F}"/>
              </a:ext>
            </a:extLst>
          </p:cNvPr>
          <p:cNvGrpSpPr/>
          <p:nvPr/>
        </p:nvGrpSpPr>
        <p:grpSpPr>
          <a:xfrm>
            <a:off x="5504864" y="6715116"/>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9584531" y="4354942"/>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9019775" y="4152591"/>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6974705" y="5973130"/>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84</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6974705" y="6451227"/>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12036266" y="3264048"/>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pic>
        <p:nvPicPr>
          <p:cNvPr id="18" name="Afbeelding 17">
            <a:extLst>
              <a:ext uri="{FF2B5EF4-FFF2-40B4-BE49-F238E27FC236}">
                <a16:creationId xmlns:a16="http://schemas.microsoft.com/office/drawing/2014/main" id="{63A32288-C4C1-4447-A089-D3F8C8A79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6546" y="4439869"/>
            <a:ext cx="3481730" cy="3522334"/>
          </a:xfrm>
          <a:prstGeom prst="rect">
            <a:avLst/>
          </a:prstGeom>
        </p:spPr>
      </p:pic>
      <p:grpSp>
        <p:nvGrpSpPr>
          <p:cNvPr id="34" name="Groep 33">
            <a:extLst>
              <a:ext uri="{FF2B5EF4-FFF2-40B4-BE49-F238E27FC236}">
                <a16:creationId xmlns:a16="http://schemas.microsoft.com/office/drawing/2014/main" id="{D0EEAA10-5DC1-40E2-85C0-1409FF8935F0}"/>
              </a:ext>
            </a:extLst>
          </p:cNvPr>
          <p:cNvGrpSpPr/>
          <p:nvPr/>
        </p:nvGrpSpPr>
        <p:grpSpPr>
          <a:xfrm>
            <a:off x="13523195" y="5488638"/>
            <a:ext cx="1094875" cy="511615"/>
            <a:chOff x="11574378" y="2683042"/>
            <a:chExt cx="1094875" cy="511615"/>
          </a:xfrm>
        </p:grpSpPr>
        <p:sp>
          <p:nvSpPr>
            <p:cNvPr id="35" name="Ovaal 34">
              <a:extLst>
                <a:ext uri="{FF2B5EF4-FFF2-40B4-BE49-F238E27FC236}">
                  <a16:creationId xmlns:a16="http://schemas.microsoft.com/office/drawing/2014/main" id="{F4B7E09D-F76E-4089-9FE9-5DDE8917DAC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A9DC2DD8-6560-434D-B94E-4009C6A5AEF8}"/>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37" name="Groep 36">
            <a:extLst>
              <a:ext uri="{FF2B5EF4-FFF2-40B4-BE49-F238E27FC236}">
                <a16:creationId xmlns:a16="http://schemas.microsoft.com/office/drawing/2014/main" id="{7239A8AA-B6BD-49FF-9594-798708A97E6B}"/>
              </a:ext>
            </a:extLst>
          </p:cNvPr>
          <p:cNvGrpSpPr/>
          <p:nvPr/>
        </p:nvGrpSpPr>
        <p:grpSpPr>
          <a:xfrm>
            <a:off x="13726970" y="7077398"/>
            <a:ext cx="1094875" cy="511615"/>
            <a:chOff x="11574378" y="2683042"/>
            <a:chExt cx="1094875" cy="511615"/>
          </a:xfrm>
        </p:grpSpPr>
        <p:sp>
          <p:nvSpPr>
            <p:cNvPr id="38" name="Ovaal 37">
              <a:extLst>
                <a:ext uri="{FF2B5EF4-FFF2-40B4-BE49-F238E27FC236}">
                  <a16:creationId xmlns:a16="http://schemas.microsoft.com/office/drawing/2014/main" id="{05C90C61-8E25-41DD-90EF-E630548903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C3A46754-4415-4C8E-94C2-D9E8AAF3350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40" name="Groep 39">
            <a:extLst>
              <a:ext uri="{FF2B5EF4-FFF2-40B4-BE49-F238E27FC236}">
                <a16:creationId xmlns:a16="http://schemas.microsoft.com/office/drawing/2014/main" id="{DF39A32B-A882-4AED-8617-0431572FBF60}"/>
              </a:ext>
            </a:extLst>
          </p:cNvPr>
          <p:cNvGrpSpPr/>
          <p:nvPr/>
        </p:nvGrpSpPr>
        <p:grpSpPr>
          <a:xfrm>
            <a:off x="9054413" y="7103674"/>
            <a:ext cx="1094875" cy="511615"/>
            <a:chOff x="11574378" y="2683042"/>
            <a:chExt cx="1094875" cy="511615"/>
          </a:xfrm>
        </p:grpSpPr>
        <p:sp>
          <p:nvSpPr>
            <p:cNvPr id="41" name="Ovaal 40">
              <a:extLst>
                <a:ext uri="{FF2B5EF4-FFF2-40B4-BE49-F238E27FC236}">
                  <a16:creationId xmlns:a16="http://schemas.microsoft.com/office/drawing/2014/main" id="{71A0584F-AEE1-4E74-B50C-72249D86FA5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Tekstvak 41">
              <a:extLst>
                <a:ext uri="{FF2B5EF4-FFF2-40B4-BE49-F238E27FC236}">
                  <a16:creationId xmlns:a16="http://schemas.microsoft.com/office/drawing/2014/main" id="{6D7D66D7-B6E2-486F-99FB-5636C6DAD7C1}"/>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cxnSp>
        <p:nvCxnSpPr>
          <p:cNvPr id="43" name="Rechte verbindingslijn met pijl 18">
            <a:extLst>
              <a:ext uri="{FF2B5EF4-FFF2-40B4-BE49-F238E27FC236}">
                <a16:creationId xmlns:a16="http://schemas.microsoft.com/office/drawing/2014/main" id="{DD9932FC-EC12-4AE4-979A-2F61D4370E55}"/>
              </a:ext>
            </a:extLst>
          </p:cNvPr>
          <p:cNvCxnSpPr>
            <a:cxnSpLocks/>
          </p:cNvCxnSpPr>
          <p:nvPr/>
        </p:nvCxnSpPr>
        <p:spPr>
          <a:xfrm>
            <a:off x="9019775" y="4792221"/>
            <a:ext cx="1118210" cy="29001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935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Partiële correlatietoets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marL="720000" lvl="1" indent="0">
              <a:buNone/>
            </a:pPr>
            <a:endParaRPr lang="nl-BE" b="1" dirty="0"/>
          </a:p>
        </p:txBody>
      </p:sp>
      <p:pic>
        <p:nvPicPr>
          <p:cNvPr id="4" name="Afbeelding 3">
            <a:extLst>
              <a:ext uri="{FF2B5EF4-FFF2-40B4-BE49-F238E27FC236}">
                <a16:creationId xmlns:a16="http://schemas.microsoft.com/office/drawing/2014/main" id="{2C2DC487-4209-4347-948A-EAC5B2735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693" y="3002249"/>
            <a:ext cx="11388216" cy="2594126"/>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85</a:t>
            </a:fld>
            <a:endParaRPr lang="en-GB" noProof="0" dirty="0"/>
          </a:p>
        </p:txBody>
      </p:sp>
      <p:pic>
        <p:nvPicPr>
          <p:cNvPr id="7" name="Afbeelding 6">
            <a:extLst>
              <a:ext uri="{FF2B5EF4-FFF2-40B4-BE49-F238E27FC236}">
                <a16:creationId xmlns:a16="http://schemas.microsoft.com/office/drawing/2014/main" id="{E938D5FE-8DD0-4793-AB21-FB2F8FDD9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8984" y="5166151"/>
            <a:ext cx="7132998" cy="2346867"/>
          </a:xfrm>
          <a:prstGeom prst="rect">
            <a:avLst/>
          </a:prstGeom>
        </p:spPr>
      </p:pic>
    </p:spTree>
    <p:extLst>
      <p:ext uri="{BB962C8B-B14F-4D97-AF65-F5344CB8AC3E}">
        <p14:creationId xmlns:p14="http://schemas.microsoft.com/office/powerpoint/2010/main" val="1513782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E6A6D79-994C-4E07-8B89-313F61B38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336" y="1687826"/>
            <a:ext cx="10863374" cy="637794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8073685"/>
          </a:xfrm>
        </p:spPr>
        <p:txBody>
          <a:bodyPr>
            <a:normAutofit lnSpcReduction="10000"/>
          </a:bodyPr>
          <a:lstStyle/>
          <a:p>
            <a:pPr marL="86400" indent="0">
              <a:buNone/>
            </a:pPr>
            <a:r>
              <a:rPr lang="nl-BE" b="1" dirty="0"/>
              <a:t>Correlatietabel in twee delen</a:t>
            </a:r>
          </a:p>
          <a:p>
            <a:r>
              <a:rPr lang="nl-BE" dirty="0"/>
              <a:t>Bovenaan:</a:t>
            </a:r>
          </a:p>
          <a:p>
            <a:pPr lvl="1"/>
            <a:r>
              <a:rPr lang="nl-BE" dirty="0"/>
              <a:t>Pearson correlatietoetsen</a:t>
            </a:r>
            <a:br>
              <a:rPr lang="nl-BE" dirty="0"/>
            </a:br>
            <a:r>
              <a:rPr lang="nl-BE" dirty="0"/>
              <a:t>tussen de drie variabelen</a:t>
            </a:r>
          </a:p>
          <a:p>
            <a:pPr lvl="1"/>
            <a:r>
              <a:rPr lang="nl-BE" dirty="0"/>
              <a:t>Zonder covariaat</a:t>
            </a:r>
          </a:p>
          <a:p>
            <a:r>
              <a:rPr lang="nl-BE" dirty="0"/>
              <a:t>Onderaan:</a:t>
            </a:r>
          </a:p>
          <a:p>
            <a:pPr lvl="1"/>
            <a:r>
              <a:rPr lang="nl-BE" dirty="0"/>
              <a:t>Partiële correlatietoets</a:t>
            </a:r>
          </a:p>
          <a:p>
            <a:pPr lvl="1"/>
            <a:endParaRPr lang="nl-BE" b="1" dirty="0"/>
          </a:p>
          <a:p>
            <a:r>
              <a:rPr lang="nl-BE" b="1" dirty="0">
                <a:solidFill>
                  <a:srgbClr val="C00000"/>
                </a:solidFill>
              </a:rPr>
              <a:t>Allemaal </a:t>
            </a:r>
            <a:r>
              <a:rPr lang="nl-BE" b="1" dirty="0" err="1">
                <a:solidFill>
                  <a:srgbClr val="C00000"/>
                </a:solidFill>
              </a:rPr>
              <a:t>sign</a:t>
            </a:r>
            <a:r>
              <a:rPr lang="nl-BE" b="1" dirty="0">
                <a:solidFill>
                  <a:srgbClr val="C00000"/>
                </a:solidFill>
              </a:rPr>
              <a:t>. vanwege </a:t>
            </a:r>
            <a:br>
              <a:rPr lang="nl-BE" b="1" dirty="0">
                <a:solidFill>
                  <a:srgbClr val="C00000"/>
                </a:solidFill>
              </a:rPr>
            </a:br>
            <a:r>
              <a:rPr lang="nl-BE" b="1" dirty="0">
                <a:solidFill>
                  <a:srgbClr val="C00000"/>
                </a:solidFill>
              </a:rPr>
              <a:t>grote steekproef</a:t>
            </a:r>
          </a:p>
          <a:p>
            <a:pPr lvl="1"/>
            <a:r>
              <a:rPr lang="nl-BE" dirty="0"/>
              <a:t>Maar: r zakt na controle</a:t>
            </a:r>
            <a:br>
              <a:rPr lang="nl-BE" dirty="0"/>
            </a:br>
            <a:r>
              <a:rPr lang="nl-BE" dirty="0"/>
              <a:t>van financiële stress</a:t>
            </a:r>
          </a:p>
          <a:p>
            <a:pPr lvl="1"/>
            <a:r>
              <a:rPr lang="nl-BE" dirty="0"/>
              <a:t>Kijk naar effectgrootte om </a:t>
            </a:r>
            <a:br>
              <a:rPr lang="nl-BE" dirty="0"/>
            </a:br>
            <a:r>
              <a:rPr lang="nl-BE" dirty="0"/>
              <a:t>die verandering te interpreteren!</a:t>
            </a:r>
            <a:br>
              <a:rPr lang="nl-BE" dirty="0"/>
            </a:br>
            <a:endParaRPr lang="nl-BE" dirty="0"/>
          </a:p>
          <a:p>
            <a:pPr lvl="1"/>
            <a:endParaRPr lang="nl-BE"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86</a:t>
            </a:fld>
            <a:endParaRPr lang="en-GB" noProof="0" dirty="0"/>
          </a:p>
        </p:txBody>
      </p:sp>
      <p:sp>
        <p:nvSpPr>
          <p:cNvPr id="21" name="Rechthoek 20">
            <a:extLst>
              <a:ext uri="{FF2B5EF4-FFF2-40B4-BE49-F238E27FC236}">
                <a16:creationId xmlns:a16="http://schemas.microsoft.com/office/drawing/2014/main" id="{2F73656A-1191-4CA1-88EF-3B5508A1740B}"/>
              </a:ext>
            </a:extLst>
          </p:cNvPr>
          <p:cNvSpPr/>
          <p:nvPr/>
        </p:nvSpPr>
        <p:spPr>
          <a:xfrm>
            <a:off x="6708981" y="7688400"/>
            <a:ext cx="4147304" cy="28210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3" name="Ovaal 12">
            <a:extLst>
              <a:ext uri="{FF2B5EF4-FFF2-40B4-BE49-F238E27FC236}">
                <a16:creationId xmlns:a16="http://schemas.microsoft.com/office/drawing/2014/main" id="{31949EB6-5237-4B95-BD60-439BBBCD9699}"/>
              </a:ext>
            </a:extLst>
          </p:cNvPr>
          <p:cNvSpPr/>
          <p:nvPr/>
        </p:nvSpPr>
        <p:spPr>
          <a:xfrm>
            <a:off x="13162546" y="3657598"/>
            <a:ext cx="1118938" cy="673770"/>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13">
            <a:extLst>
              <a:ext uri="{FF2B5EF4-FFF2-40B4-BE49-F238E27FC236}">
                <a16:creationId xmlns:a16="http://schemas.microsoft.com/office/drawing/2014/main" id="{18EC113B-FB1C-4807-9DEE-718205CBA96E}"/>
              </a:ext>
            </a:extLst>
          </p:cNvPr>
          <p:cNvSpPr/>
          <p:nvPr/>
        </p:nvSpPr>
        <p:spPr>
          <a:xfrm>
            <a:off x="13162546" y="6637419"/>
            <a:ext cx="1118938" cy="673770"/>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Ovaal 2">
            <a:extLst>
              <a:ext uri="{FF2B5EF4-FFF2-40B4-BE49-F238E27FC236}">
                <a16:creationId xmlns:a16="http://schemas.microsoft.com/office/drawing/2014/main" id="{B759795F-1895-A5E4-1987-57D6CFC92CFC}"/>
              </a:ext>
            </a:extLst>
          </p:cNvPr>
          <p:cNvSpPr/>
          <p:nvPr/>
        </p:nvSpPr>
        <p:spPr>
          <a:xfrm>
            <a:off x="6322336" y="5395914"/>
            <a:ext cx="2225919" cy="9144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al 3">
            <a:extLst>
              <a:ext uri="{FF2B5EF4-FFF2-40B4-BE49-F238E27FC236}">
                <a16:creationId xmlns:a16="http://schemas.microsoft.com/office/drawing/2014/main" id="{784F5339-350D-1E42-8FA5-83332780965C}"/>
              </a:ext>
            </a:extLst>
          </p:cNvPr>
          <p:cNvSpPr/>
          <p:nvPr/>
        </p:nvSpPr>
        <p:spPr>
          <a:xfrm>
            <a:off x="8091053" y="2582210"/>
            <a:ext cx="2576947" cy="2944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0528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Partiële 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 </a:t>
            </a:r>
          </a:p>
          <a:p>
            <a:pPr lvl="2"/>
            <a:r>
              <a:rPr lang="nl-BE" dirty="0"/>
              <a:t>Meest opvallende correlaties</a:t>
            </a:r>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87</a:t>
            </a:fld>
            <a:endParaRPr lang="en-GB" noProof="0" dirty="0"/>
          </a:p>
        </p:txBody>
      </p:sp>
      <p:sp>
        <p:nvSpPr>
          <p:cNvPr id="7" name="Tijdelijke aanduiding voor inhoud 6">
            <a:extLst>
              <a:ext uri="{FF2B5EF4-FFF2-40B4-BE49-F238E27FC236}">
                <a16:creationId xmlns:a16="http://schemas.microsoft.com/office/drawing/2014/main" id="{EA6E8E42-B777-44C5-9524-C103077CA7B8}"/>
              </a:ext>
            </a:extLst>
          </p:cNvPr>
          <p:cNvSpPr>
            <a:spLocks noGrp="1"/>
          </p:cNvSpPr>
          <p:nvPr>
            <p:ph idx="13"/>
          </p:nvPr>
        </p:nvSpPr>
        <p:spPr/>
        <p:txBody>
          <a:bodyPr/>
          <a:lstStyle/>
          <a:p>
            <a:endParaRPr lang="nl-BE"/>
          </a:p>
        </p:txBody>
      </p:sp>
      <p:pic>
        <p:nvPicPr>
          <p:cNvPr id="3" name="Afbeelding 2">
            <a:extLst>
              <a:ext uri="{FF2B5EF4-FFF2-40B4-BE49-F238E27FC236}">
                <a16:creationId xmlns:a16="http://schemas.microsoft.com/office/drawing/2014/main" id="{375995E0-4834-417C-BF0F-EA73C75C2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784" y="4168317"/>
            <a:ext cx="13160032" cy="3529184"/>
          </a:xfrm>
          <a:prstGeom prst="rect">
            <a:avLst/>
          </a:prstGeom>
        </p:spPr>
      </p:pic>
      <p:pic>
        <p:nvPicPr>
          <p:cNvPr id="8" name="Afbeelding 7">
            <a:extLst>
              <a:ext uri="{FF2B5EF4-FFF2-40B4-BE49-F238E27FC236}">
                <a16:creationId xmlns:a16="http://schemas.microsoft.com/office/drawing/2014/main" id="{959D8C68-6E6C-4FCF-917F-CD0BD1471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80049" y="1711587"/>
            <a:ext cx="3478112" cy="3478112"/>
          </a:xfrm>
          <a:prstGeom prst="rect">
            <a:avLst/>
          </a:prstGeom>
        </p:spPr>
      </p:pic>
    </p:spTree>
    <p:extLst>
      <p:ext uri="{BB962C8B-B14F-4D97-AF65-F5344CB8AC3E}">
        <p14:creationId xmlns:p14="http://schemas.microsoft.com/office/powerpoint/2010/main" val="173218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12.1 Inleiding</a:t>
            </a:r>
          </a:p>
          <a:p>
            <a:pPr marL="86400" indent="0">
              <a:buNone/>
            </a:pPr>
            <a:r>
              <a:rPr lang="nl-BE" dirty="0">
                <a:solidFill>
                  <a:srgbClr val="5D9CC7"/>
                </a:solidFill>
              </a:rPr>
              <a:t>12.2 Correlatie: lineair verband tussen twee variabelen</a:t>
            </a:r>
          </a:p>
          <a:p>
            <a:pPr marL="86400" indent="0">
              <a:buNone/>
            </a:pPr>
            <a:r>
              <a:rPr lang="nl-BE" dirty="0">
                <a:solidFill>
                  <a:srgbClr val="5D9CC7"/>
                </a:solidFill>
              </a:rPr>
              <a:t>12.3 Pearson correlatietoets</a:t>
            </a:r>
          </a:p>
          <a:p>
            <a:pPr marL="86400" indent="0">
              <a:buNone/>
            </a:pPr>
            <a:r>
              <a:rPr lang="nl-BE" dirty="0">
                <a:solidFill>
                  <a:srgbClr val="5D9CC7"/>
                </a:solidFill>
              </a:rPr>
              <a:t>12.4 Partiële correlatietoets</a:t>
            </a:r>
          </a:p>
          <a:p>
            <a:pPr marL="86400" indent="0">
              <a:buNone/>
            </a:pPr>
            <a:r>
              <a:rPr lang="nl-BE" b="1" dirty="0">
                <a:solidFill>
                  <a:srgbClr val="C00000"/>
                </a:solidFill>
              </a:rPr>
              <a:t>12.5 Spearman rangcorrelatietoets</a:t>
            </a:r>
          </a:p>
          <a:p>
            <a:pPr marL="86400" indent="0">
              <a:buNone/>
            </a:pPr>
            <a:r>
              <a:rPr lang="nl-BE" dirty="0">
                <a:solidFill>
                  <a:srgbClr val="5D9CC7"/>
                </a:solidFill>
              </a:rPr>
              <a:t>12.6 </a:t>
            </a:r>
            <a:r>
              <a:rPr lang="nl-BE" dirty="0" err="1">
                <a:solidFill>
                  <a:srgbClr val="5D9CC7"/>
                </a:solidFill>
              </a:rPr>
              <a:t>Kendall’s</a:t>
            </a:r>
            <a:r>
              <a:rPr lang="nl-BE" dirty="0">
                <a:solidFill>
                  <a:srgbClr val="5D9CC7"/>
                </a:solidFill>
              </a:rPr>
              <a:t> </a:t>
            </a:r>
            <a:r>
              <a:rPr lang="nl-BE" dirty="0" err="1">
                <a:solidFill>
                  <a:srgbClr val="5D9CC7"/>
                </a:solidFill>
              </a:rPr>
              <a:t>tau</a:t>
            </a:r>
            <a:r>
              <a:rPr lang="nl-BE" dirty="0">
                <a:solidFill>
                  <a:srgbClr val="5D9CC7"/>
                </a:solidFill>
              </a:rPr>
              <a:t> correlatietoets</a:t>
            </a:r>
          </a:p>
          <a:p>
            <a:pPr marL="86400" indent="0">
              <a:buNone/>
            </a:pPr>
            <a:r>
              <a:rPr lang="nl-BE" dirty="0">
                <a:solidFill>
                  <a:srgbClr val="5D9CC7"/>
                </a:solidFill>
              </a:rPr>
              <a:t>12.7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88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941194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Spearman rangcorrelatietoets</a:t>
            </a:r>
          </a:p>
        </p:txBody>
      </p:sp>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p:txBody>
          <a:bodyPr/>
          <a:lstStyle/>
          <a:p>
            <a:pPr marL="86400" indent="0">
              <a:buNone/>
            </a:pPr>
            <a:r>
              <a:rPr lang="nl-BE" b="1" dirty="0">
                <a:solidFill>
                  <a:srgbClr val="C00000"/>
                </a:solidFill>
              </a:rPr>
              <a:t>Spearman rangcorrelatietoets</a:t>
            </a:r>
          </a:p>
          <a:p>
            <a:r>
              <a:rPr lang="nl-BE" dirty="0"/>
              <a:t>Toetst significantie van lineair verband</a:t>
            </a:r>
          </a:p>
          <a:p>
            <a:r>
              <a:rPr lang="nl-BE" dirty="0"/>
              <a:t>Tussen twee variabelen, </a:t>
            </a:r>
            <a:r>
              <a:rPr lang="nl-BE" u="sng" dirty="0">
                <a:solidFill>
                  <a:srgbClr val="C00000"/>
                </a:solidFill>
              </a:rPr>
              <a:t>metrisch of ordinaal</a:t>
            </a:r>
          </a:p>
          <a:p>
            <a:r>
              <a:rPr lang="nl-BE" b="1" dirty="0"/>
              <a:t>Spearman rangcorrelatiecoëfficiënt (</a:t>
            </a:r>
            <a:r>
              <a:rPr lang="nl-BE" b="1" dirty="0" err="1"/>
              <a:t>r</a:t>
            </a:r>
            <a:r>
              <a:rPr lang="nl-BE" b="1" baseline="-25000" dirty="0" err="1"/>
              <a:t>s</a:t>
            </a:r>
            <a:r>
              <a:rPr lang="nl-BE" b="1" dirty="0"/>
              <a:t>)</a:t>
            </a:r>
          </a:p>
          <a:p>
            <a:pPr lvl="1"/>
            <a:r>
              <a:rPr lang="nl-BE" dirty="0"/>
              <a:t>= numerieke maat van samenhang, gebaseerd op gerangschikte data</a:t>
            </a:r>
          </a:p>
          <a:p>
            <a:pPr lvl="2"/>
            <a:r>
              <a:rPr lang="nl-BE" dirty="0"/>
              <a:t>Data rangschikken (klein </a:t>
            </a:r>
            <a:r>
              <a:rPr lang="nl-BE" dirty="0">
                <a:sym typeface="Wingdings" panose="05000000000000000000" pitchFamily="2" charset="2"/>
              </a:rPr>
              <a:t> groot)</a:t>
            </a:r>
          </a:p>
          <a:p>
            <a:pPr lvl="2"/>
            <a:r>
              <a:rPr lang="nl-BE" dirty="0">
                <a:sym typeface="Wingdings" panose="05000000000000000000" pitchFamily="2" charset="2"/>
              </a:rPr>
              <a:t>Verschil tussen beide rangen per respondent </a:t>
            </a:r>
            <a:r>
              <a:rPr lang="nl-BE" i="1" dirty="0">
                <a:sym typeface="Wingdings" panose="05000000000000000000" pitchFamily="2" charset="2"/>
              </a:rPr>
              <a:t>(D</a:t>
            </a:r>
            <a:r>
              <a:rPr lang="nl-BE" i="1" baseline="-25000" dirty="0">
                <a:sym typeface="Wingdings" panose="05000000000000000000" pitchFamily="2" charset="2"/>
              </a:rPr>
              <a:t>i </a:t>
            </a:r>
            <a:r>
              <a:rPr lang="nl-BE" i="1" dirty="0">
                <a:sym typeface="Wingdings" panose="05000000000000000000" pitchFamily="2" charset="2"/>
              </a:rPr>
              <a:t>= </a:t>
            </a:r>
            <a:r>
              <a:rPr lang="nl-BE" i="1" dirty="0" err="1">
                <a:sym typeface="Wingdings" panose="05000000000000000000" pitchFamily="2" charset="2"/>
              </a:rPr>
              <a:t>X</a:t>
            </a:r>
            <a:r>
              <a:rPr lang="nl-BE" i="1" baseline="-25000" dirty="0" err="1">
                <a:sym typeface="Wingdings" panose="05000000000000000000" pitchFamily="2" charset="2"/>
              </a:rPr>
              <a:t>i</a:t>
            </a:r>
            <a:r>
              <a:rPr lang="nl-BE" i="1" baseline="-25000" dirty="0">
                <a:sym typeface="Wingdings" panose="05000000000000000000" pitchFamily="2" charset="2"/>
              </a:rPr>
              <a:t>, rang</a:t>
            </a:r>
            <a:r>
              <a:rPr lang="nl-BE" i="1" dirty="0">
                <a:sym typeface="Wingdings" panose="05000000000000000000" pitchFamily="2" charset="2"/>
              </a:rPr>
              <a:t> – </a:t>
            </a:r>
            <a:r>
              <a:rPr lang="nl-BE" i="1" dirty="0" err="1">
                <a:sym typeface="Wingdings" panose="05000000000000000000" pitchFamily="2" charset="2"/>
              </a:rPr>
              <a:t>Y</a:t>
            </a:r>
            <a:r>
              <a:rPr lang="nl-BE" i="1" baseline="-25000" dirty="0" err="1">
                <a:sym typeface="Wingdings" panose="05000000000000000000" pitchFamily="2" charset="2"/>
              </a:rPr>
              <a:t>i</a:t>
            </a:r>
            <a:r>
              <a:rPr lang="nl-BE" i="1" baseline="-25000" dirty="0">
                <a:sym typeface="Wingdings" panose="05000000000000000000" pitchFamily="2" charset="2"/>
              </a:rPr>
              <a:t>, rang</a:t>
            </a:r>
            <a:r>
              <a:rPr lang="nl-BE" i="1" dirty="0">
                <a:sym typeface="Wingdings" panose="05000000000000000000" pitchFamily="2" charset="2"/>
              </a:rPr>
              <a:t>) + </a:t>
            </a:r>
            <a:r>
              <a:rPr lang="nl-BE" dirty="0">
                <a:sym typeface="Wingdings" panose="05000000000000000000" pitchFamily="2" charset="2"/>
              </a:rPr>
              <a:t>kwadrateren</a:t>
            </a:r>
            <a:endParaRPr lang="nl-BE" i="1" dirty="0"/>
          </a:p>
        </p:txBody>
      </p:sp>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89</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a:extLst>
              <a:ext uri="{FF2B5EF4-FFF2-40B4-BE49-F238E27FC236}">
                <a16:creationId xmlns:a16="http://schemas.microsoft.com/office/drawing/2014/main" id="{5A80F983-9458-4BA2-AAA7-981F33C1005C}"/>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DC9743B1-C8FF-415C-93E4-BD083B6D1E58}"/>
              </a:ext>
            </a:extLst>
          </p:cNvPr>
          <p:cNvPicPr>
            <a:picLocks noChangeAspect="1"/>
          </p:cNvPicPr>
          <p:nvPr/>
        </p:nvPicPr>
        <p:blipFill>
          <a:blip r:embed="rId2"/>
          <a:stretch>
            <a:fillRect/>
          </a:stretch>
        </p:blipFill>
        <p:spPr>
          <a:xfrm>
            <a:off x="6010598" y="6347586"/>
            <a:ext cx="5317477" cy="1962200"/>
          </a:xfrm>
          <a:prstGeom prst="rect">
            <a:avLst/>
          </a:prstGeom>
        </p:spPr>
      </p:pic>
    </p:spTree>
    <p:extLst>
      <p:ext uri="{BB962C8B-B14F-4D97-AF65-F5344CB8AC3E}">
        <p14:creationId xmlns:p14="http://schemas.microsoft.com/office/powerpoint/2010/main" val="280128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0CF9F-DEB5-BE8D-F4A3-9092265F317A}"/>
              </a:ext>
            </a:extLst>
          </p:cNvPr>
          <p:cNvSpPr>
            <a:spLocks noGrp="1"/>
          </p:cNvSpPr>
          <p:nvPr>
            <p:ph type="title"/>
          </p:nvPr>
        </p:nvSpPr>
        <p:spPr/>
        <p:txBody>
          <a:bodyPr/>
          <a:lstStyle/>
          <a:p>
            <a:r>
              <a:rPr lang="nl-NL" dirty="0"/>
              <a:t>testvragen</a:t>
            </a:r>
          </a:p>
        </p:txBody>
      </p:sp>
      <p:sp>
        <p:nvSpPr>
          <p:cNvPr id="3" name="Tijdelijke aanduiding voor inhoud 2">
            <a:extLst>
              <a:ext uri="{FF2B5EF4-FFF2-40B4-BE49-F238E27FC236}">
                <a16:creationId xmlns:a16="http://schemas.microsoft.com/office/drawing/2014/main" id="{8018373F-AB15-D6B0-5355-06CA95204927}"/>
              </a:ext>
            </a:extLst>
          </p:cNvPr>
          <p:cNvSpPr>
            <a:spLocks noGrp="1"/>
          </p:cNvSpPr>
          <p:nvPr>
            <p:ph idx="1"/>
          </p:nvPr>
        </p:nvSpPr>
        <p:spPr/>
        <p:txBody>
          <a:bodyPr/>
          <a:lstStyle/>
          <a:p>
            <a:r>
              <a:rPr lang="nl-NL" b="1" dirty="0"/>
              <a:t>Je wilt een Chi² significantietoets uitvoeren op een 4*4 kruistabel en je ontdekt dat de assumpties om een Chi² toets te interpreteren zijn geschonden. Welke van onderstaande opties is de beste oplossing?</a:t>
            </a:r>
          </a:p>
          <a:p>
            <a:endParaRPr lang="nl-NL" dirty="0"/>
          </a:p>
          <a:p>
            <a:r>
              <a:rPr lang="nl-NL" dirty="0"/>
              <a:t>A. Ik kijk naar de resultaten van de </a:t>
            </a:r>
            <a:r>
              <a:rPr lang="nl-NL" dirty="0" err="1"/>
              <a:t>Fisher’s</a:t>
            </a:r>
            <a:r>
              <a:rPr lang="nl-NL" dirty="0"/>
              <a:t> Exact Test.</a:t>
            </a:r>
          </a:p>
          <a:p>
            <a:r>
              <a:rPr lang="nl-NL" dirty="0"/>
              <a:t>B. Ik kijk of het mogelijk is om categorieën samen te nemen.</a:t>
            </a:r>
          </a:p>
          <a:p>
            <a:r>
              <a:rPr lang="nl-NL" dirty="0"/>
              <a:t>C. Ik kijk of een t-test kan uitgevoerd worden.</a:t>
            </a:r>
          </a:p>
          <a:p>
            <a:r>
              <a:rPr lang="nl-NL" dirty="0"/>
              <a:t>D. Ik geef op.</a:t>
            </a:r>
          </a:p>
        </p:txBody>
      </p:sp>
      <p:sp>
        <p:nvSpPr>
          <p:cNvPr id="4" name="Tijdelijke aanduiding voor dianummer 3">
            <a:extLst>
              <a:ext uri="{FF2B5EF4-FFF2-40B4-BE49-F238E27FC236}">
                <a16:creationId xmlns:a16="http://schemas.microsoft.com/office/drawing/2014/main" id="{C3A88B0D-437D-BBE1-029B-10C655BA2F87}"/>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sp>
        <p:nvSpPr>
          <p:cNvPr id="5" name="Tijdelijke aanduiding voor inhoud 4">
            <a:extLst>
              <a:ext uri="{FF2B5EF4-FFF2-40B4-BE49-F238E27FC236}">
                <a16:creationId xmlns:a16="http://schemas.microsoft.com/office/drawing/2014/main" id="{2693865D-D5F6-DA5D-5130-37D0D7E5B41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54743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6EE8E7-4AFD-4DD8-9354-317E96BC82A9}"/>
              </a:ext>
            </a:extLst>
          </p:cNvPr>
          <p:cNvSpPr>
            <a:spLocks noGrp="1"/>
          </p:cNvSpPr>
          <p:nvPr>
            <p:ph type="title"/>
          </p:nvPr>
        </p:nvSpPr>
        <p:spPr/>
        <p:txBody>
          <a:bodyPr/>
          <a:lstStyle/>
          <a:p>
            <a:r>
              <a:rPr lang="nl-BE" dirty="0"/>
              <a:t>Spearman rangcorrelatietoets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956559-C9B0-4474-B042-12123F4A817A}"/>
                  </a:ext>
                </a:extLst>
              </p:cNvPr>
              <p:cNvSpPr>
                <a:spLocks noGrp="1"/>
              </p:cNvSpPr>
              <p:nvPr>
                <p:ph idx="1"/>
              </p:nvPr>
            </p:nvSpPr>
            <p:spPr>
              <a:xfrm>
                <a:off x="327069" y="1816272"/>
                <a:ext cx="16858641" cy="7937327"/>
              </a:xfrm>
            </p:spPr>
            <p:txBody>
              <a:bodyPr>
                <a:normAutofit/>
              </a:bodyPr>
              <a:lstStyle/>
              <a:p>
                <a:r>
                  <a:rPr lang="nl-BE" dirty="0"/>
                  <a:t>Is de gevonden correlatie (</a:t>
                </a:r>
                <a:r>
                  <a:rPr lang="nl-BE" dirty="0" err="1"/>
                  <a:t>r</a:t>
                </a:r>
                <a:r>
                  <a:rPr lang="nl-BE" baseline="-25000" dirty="0" err="1"/>
                  <a:t>s</a:t>
                </a:r>
                <a:r>
                  <a:rPr lang="nl-BE" dirty="0"/>
                  <a:t>) in de steekproef toeval, </a:t>
                </a:r>
                <a:br>
                  <a:rPr lang="nl-BE" dirty="0"/>
                </a:br>
                <a:r>
                  <a:rPr lang="nl-BE" dirty="0"/>
                  <a:t>of bestaat dit lineair verband in de populatie?</a:t>
                </a:r>
              </a:p>
              <a:p>
                <a:pPr lvl="1"/>
                <a:r>
                  <a:rPr lang="nl-BE" dirty="0"/>
                  <a:t>H</a:t>
                </a:r>
                <a:r>
                  <a:rPr lang="nl-BE" baseline="-25000" dirty="0"/>
                  <a:t>0</a:t>
                </a:r>
                <a:r>
                  <a:rPr lang="nl-BE" dirty="0"/>
                  <a:t>: </a:t>
                </a:r>
                <a:r>
                  <a:rPr lang="nl-BE" dirty="0" err="1"/>
                  <a:t>r</a:t>
                </a:r>
                <a:r>
                  <a:rPr lang="nl-BE" baseline="-25000" dirty="0" err="1"/>
                  <a:t>s</a:t>
                </a:r>
                <a:r>
                  <a:rPr lang="nl-BE" dirty="0"/>
                  <a:t> = 0</a:t>
                </a:r>
              </a:p>
              <a:p>
                <a:pPr lvl="2"/>
                <a:r>
                  <a:rPr lang="nl-BE" dirty="0"/>
                  <a:t>Er is geen samenhang tussen de twee variabelen</a:t>
                </a:r>
              </a:p>
              <a:p>
                <a:pPr lvl="1"/>
                <a:r>
                  <a:rPr lang="nl-BE" dirty="0"/>
                  <a:t>H</a:t>
                </a:r>
                <a:r>
                  <a:rPr lang="nl-BE" baseline="-25000" dirty="0"/>
                  <a:t>A</a:t>
                </a:r>
                <a:r>
                  <a:rPr lang="nl-BE" dirty="0"/>
                  <a:t>: </a:t>
                </a:r>
                <a:r>
                  <a:rPr lang="nl-BE" dirty="0" err="1"/>
                  <a:t>r</a:t>
                </a:r>
                <a:r>
                  <a:rPr lang="nl-BE" baseline="-25000" dirty="0" err="1"/>
                  <a:t>s</a:t>
                </a:r>
                <a:r>
                  <a:rPr lang="nl-BE" dirty="0"/>
                  <a:t> ≠ 0</a:t>
                </a:r>
              </a:p>
              <a:p>
                <a:pPr lvl="2"/>
                <a:r>
                  <a:rPr lang="nl-BE" dirty="0"/>
                  <a:t>Er is een samenhang tussen de twee variabelen</a:t>
                </a:r>
              </a:p>
              <a:p>
                <a:r>
                  <a:rPr lang="nl-BE" b="1" dirty="0"/>
                  <a:t>Toetsingsgrootheid: opnieuw t-waarde </a:t>
                </a:r>
                <a:r>
                  <a:rPr lang="nl-BE" dirty="0"/>
                  <a:t>(met </a:t>
                </a:r>
                <a:r>
                  <a:rPr lang="nl-BE" dirty="0" err="1"/>
                  <a:t>df</a:t>
                </a:r>
                <a:r>
                  <a:rPr lang="nl-BE" dirty="0"/>
                  <a:t> = n – 2)</a:t>
                </a:r>
                <a:endParaRPr lang="nl-BE" b="1" dirty="0"/>
              </a:p>
              <a:p>
                <a:pPr lvl="1"/>
                <a:r>
                  <a:rPr lang="nl-BE" dirty="0"/>
                  <a:t>Zoals bij Pearson correlatietoets:</a:t>
                </a:r>
              </a:p>
              <a:p>
                <a:pPr lvl="1"/>
                <a:endParaRPr lang="nl-BE" b="1" dirty="0"/>
              </a:p>
              <a:p>
                <a:pPr lvl="1"/>
                <a:endParaRPr lang="nl-BE" b="1" dirty="0"/>
              </a:p>
              <a:p>
                <a:pPr lvl="1"/>
                <a:endParaRPr lang="nl-BE" b="1" dirty="0"/>
              </a:p>
              <a:p>
                <a:pPr lvl="1"/>
                <a:r>
                  <a:rPr lang="nl-BE" b="1" dirty="0"/>
                  <a:t>p &lt;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r>
                      <a:rPr lang="nl-BE" b="1" i="0" smtClean="0">
                        <a:latin typeface="Cambria Math" panose="02040503050406030204" pitchFamily="18" charset="0"/>
                        <a:ea typeface="Cambria Math" panose="02040503050406030204" pitchFamily="18" charset="0"/>
                      </a:rPr>
                      <m:t> ?</m:t>
                    </m:r>
                  </m:oMath>
                </a14:m>
                <a:endParaRPr lang="nl-BE" b="1" dirty="0">
                  <a:ea typeface="Cambria Math" panose="02040503050406030204" pitchFamily="18" charset="0"/>
                </a:endParaRPr>
              </a:p>
              <a:p>
                <a:pPr lvl="2"/>
                <a:r>
                  <a:rPr lang="nl-BE" dirty="0"/>
                  <a:t>Significante correlatie tussen beide variabelen</a:t>
                </a:r>
              </a:p>
              <a:p>
                <a:pPr lvl="2"/>
                <a:r>
                  <a:rPr lang="nl-BE" b="1" dirty="0"/>
                  <a:t>Effectgrootte = </a:t>
                </a:r>
                <a:r>
                  <a:rPr lang="nl-BE" b="1" dirty="0" err="1"/>
                  <a:t>r</a:t>
                </a:r>
                <a:r>
                  <a:rPr lang="nl-BE" b="1" baseline="-25000" dirty="0" err="1"/>
                  <a:t>s</a:t>
                </a:r>
                <a:endParaRPr lang="nl-BE" b="1" dirty="0"/>
              </a:p>
            </p:txBody>
          </p:sp>
        </mc:Choice>
        <mc:Fallback xmlns="">
          <p:sp>
            <p:nvSpPr>
              <p:cNvPr id="3" name="Tijdelijke aanduiding voor inhoud 2">
                <a:extLst>
                  <a:ext uri="{FF2B5EF4-FFF2-40B4-BE49-F238E27FC236}">
                    <a16:creationId xmlns:a16="http://schemas.microsoft.com/office/drawing/2014/main" id="{DB956559-C9B0-4474-B042-12123F4A817A}"/>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2"/>
                <a:stretch>
                  <a:fillRect l="-145"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1836006D-67F7-4399-80A0-32D0C1F3E2F1}"/>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90</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6" name="Afbeelding 5">
            <a:extLst>
              <a:ext uri="{FF2B5EF4-FFF2-40B4-BE49-F238E27FC236}">
                <a16:creationId xmlns:a16="http://schemas.microsoft.com/office/drawing/2014/main" id="{C9A4E562-256D-4CCC-9712-10E0DAB72744}"/>
              </a:ext>
            </a:extLst>
          </p:cNvPr>
          <p:cNvPicPr>
            <a:picLocks noChangeAspect="1"/>
          </p:cNvPicPr>
          <p:nvPr/>
        </p:nvPicPr>
        <p:blipFill>
          <a:blip r:embed="rId3"/>
          <a:stretch>
            <a:fillRect/>
          </a:stretch>
        </p:blipFill>
        <p:spPr>
          <a:xfrm>
            <a:off x="2060295" y="6249398"/>
            <a:ext cx="3216627" cy="1593069"/>
          </a:xfrm>
          <a:prstGeom prst="rect">
            <a:avLst/>
          </a:prstGeom>
        </p:spPr>
      </p:pic>
      <p:pic>
        <p:nvPicPr>
          <p:cNvPr id="8" name="Afbeelding 7">
            <a:extLst>
              <a:ext uri="{FF2B5EF4-FFF2-40B4-BE49-F238E27FC236}">
                <a16:creationId xmlns:a16="http://schemas.microsoft.com/office/drawing/2014/main" id="{6BB7C61D-847C-42DC-8A61-728382063545}"/>
              </a:ext>
            </a:extLst>
          </p:cNvPr>
          <p:cNvPicPr>
            <a:picLocks noChangeAspect="1"/>
          </p:cNvPicPr>
          <p:nvPr/>
        </p:nvPicPr>
        <p:blipFill>
          <a:blip r:embed="rId4"/>
          <a:stretch>
            <a:fillRect/>
          </a:stretch>
        </p:blipFill>
        <p:spPr>
          <a:xfrm>
            <a:off x="10601738" y="5639977"/>
            <a:ext cx="6583972" cy="3270040"/>
          </a:xfrm>
          <a:prstGeom prst="rect">
            <a:avLst/>
          </a:prstGeom>
        </p:spPr>
      </p:pic>
      <p:sp>
        <p:nvSpPr>
          <p:cNvPr id="5" name="Rectangle 4">
            <a:extLst>
              <a:ext uri="{FF2B5EF4-FFF2-40B4-BE49-F238E27FC236}">
                <a16:creationId xmlns:a16="http://schemas.microsoft.com/office/drawing/2014/main" id="{8F208FEC-1607-43F9-AECD-DFBF928DAB5F}"/>
              </a:ext>
            </a:extLst>
          </p:cNvPr>
          <p:cNvSpPr/>
          <p:nvPr/>
        </p:nvSpPr>
        <p:spPr>
          <a:xfrm>
            <a:off x="3014588" y="6559645"/>
            <a:ext cx="293670" cy="486287"/>
          </a:xfrm>
          <a:prstGeom prst="rect">
            <a:avLst/>
          </a:prstGeom>
        </p:spPr>
        <p:txBody>
          <a:bodyPr wrap="none">
            <a:spAutoFit/>
          </a:bodyPr>
          <a:lstStyle/>
          <a:p>
            <a:r>
              <a:rPr lang="nl-BE" i="1" baseline="-25000" dirty="0"/>
              <a:t>s</a:t>
            </a:r>
            <a:endParaRPr lang="nl-BE" i="1" dirty="0"/>
          </a:p>
        </p:txBody>
      </p:sp>
      <p:sp>
        <p:nvSpPr>
          <p:cNvPr id="9" name="Rectangle 8">
            <a:extLst>
              <a:ext uri="{FF2B5EF4-FFF2-40B4-BE49-F238E27FC236}">
                <a16:creationId xmlns:a16="http://schemas.microsoft.com/office/drawing/2014/main" id="{13E2B392-D16A-4FDD-9F58-F2BA6B7D402D}"/>
              </a:ext>
            </a:extLst>
          </p:cNvPr>
          <p:cNvSpPr/>
          <p:nvPr/>
        </p:nvSpPr>
        <p:spPr>
          <a:xfrm>
            <a:off x="4371844" y="7356180"/>
            <a:ext cx="293670" cy="486287"/>
          </a:xfrm>
          <a:prstGeom prst="rect">
            <a:avLst/>
          </a:prstGeom>
        </p:spPr>
        <p:txBody>
          <a:bodyPr wrap="none">
            <a:spAutoFit/>
          </a:bodyPr>
          <a:lstStyle/>
          <a:p>
            <a:r>
              <a:rPr lang="nl-BE" i="1" baseline="-25000" dirty="0"/>
              <a:t>s</a:t>
            </a:r>
            <a:endParaRPr lang="nl-BE" i="1" dirty="0"/>
          </a:p>
        </p:txBody>
      </p:sp>
    </p:spTree>
    <p:extLst>
      <p:ext uri="{BB962C8B-B14F-4D97-AF65-F5344CB8AC3E}">
        <p14:creationId xmlns:p14="http://schemas.microsoft.com/office/powerpoint/2010/main" val="273139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Spearman</a:t>
            </a:r>
            <a:r>
              <a:rPr lang="nl-BE" dirty="0"/>
              <a:t> rangcorrelatietoets: oefening</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91</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Spearman rangcorrelatietoets in SPSS</a:t>
            </a:r>
          </a:p>
          <a:p>
            <a:pPr marL="86400" indent="0">
              <a:buNone/>
            </a:pPr>
            <a:endParaRPr lang="nl-BE" b="1" dirty="0"/>
          </a:p>
          <a:p>
            <a:r>
              <a:rPr lang="nl-BE" i="1" dirty="0">
                <a:solidFill>
                  <a:srgbClr val="C00000"/>
                </a:solidFill>
              </a:rPr>
              <a:t>Bv. Is er significant verband tussen de mate waarin mensen gelukkig zijn en hun algemene gezondheid? </a:t>
            </a:r>
            <a:r>
              <a:rPr lang="nl-BE" dirty="0"/>
              <a:t>(DATA_WAVE1_CenW.sav)</a:t>
            </a:r>
          </a:p>
          <a:p>
            <a:endParaRPr lang="nl-BE" dirty="0"/>
          </a:p>
          <a:p>
            <a:pPr marL="86400" indent="0">
              <a:buNone/>
            </a:pPr>
            <a:endParaRPr lang="nl-BE" b="1" dirty="0"/>
          </a:p>
        </p:txBody>
      </p:sp>
      <p:pic>
        <p:nvPicPr>
          <p:cNvPr id="8" name="Content Placeholder 7">
            <a:extLst>
              <a:ext uri="{FF2B5EF4-FFF2-40B4-BE49-F238E27FC236}">
                <a16:creationId xmlns:a16="http://schemas.microsoft.com/office/drawing/2014/main" id="{0A6C00CD-EDA9-4270-A7AD-AE1403717017}"/>
              </a:ext>
            </a:extLst>
          </p:cNvPr>
          <p:cNvPicPr>
            <a:picLocks noGrp="1" noChangeAspect="1"/>
          </p:cNvPicPr>
          <p:nvPr>
            <p:ph idx="13"/>
          </p:nvPr>
        </p:nvPicPr>
        <p:blipFill>
          <a:blip r:embed="rId2" cstate="print">
            <a:extLst>
              <a:ext uri="{28A0092B-C50C-407E-A947-70E740481C1C}">
                <a14:useLocalDpi xmlns:a14="http://schemas.microsoft.com/office/drawing/2010/main" val="0"/>
              </a:ext>
            </a:extLst>
          </a:blip>
          <a:stretch>
            <a:fillRect/>
          </a:stretch>
        </p:blipFill>
        <p:spPr>
          <a:xfrm>
            <a:off x="10682088" y="4843572"/>
            <a:ext cx="6656587" cy="3744333"/>
          </a:xfrm>
        </p:spPr>
      </p:pic>
    </p:spTree>
    <p:extLst>
      <p:ext uri="{BB962C8B-B14F-4D97-AF65-F5344CB8AC3E}">
        <p14:creationId xmlns:p14="http://schemas.microsoft.com/office/powerpoint/2010/main" val="1604423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Spearman rangcorrelatietoets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92</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  </a:t>
            </a:r>
            <a:r>
              <a:rPr lang="nl-BE" b="1" dirty="0">
                <a:solidFill>
                  <a:srgbClr val="C00000"/>
                </a:solidFill>
                <a:highlight>
                  <a:srgbClr val="FFFF00"/>
                </a:highlight>
              </a:rPr>
              <a:t>Verschil vorige oefening?</a:t>
            </a:r>
            <a:endParaRPr lang="nl-BE" dirty="0">
              <a:solidFill>
                <a:srgbClr val="C00000"/>
              </a:solidFill>
              <a:highlight>
                <a:srgbClr val="FFFF00"/>
              </a:highlight>
            </a:endParaRPr>
          </a:p>
          <a:p>
            <a:pPr lvl="2"/>
            <a:r>
              <a:rPr lang="nl-BE" dirty="0">
                <a:solidFill>
                  <a:srgbClr val="C00000"/>
                </a:solidFill>
              </a:rPr>
              <a:t>Gelukkig zijn: ordinaal, ‘W1_Depressie1’ </a:t>
            </a:r>
            <a:br>
              <a:rPr lang="nl-BE" dirty="0">
                <a:solidFill>
                  <a:srgbClr val="C00000"/>
                </a:solidFill>
              </a:rPr>
            </a:br>
            <a:r>
              <a:rPr lang="nl-BE" dirty="0">
                <a:solidFill>
                  <a:srgbClr val="C00000"/>
                </a:solidFill>
              </a:rPr>
              <a:t>(‘1 = Zelden of nooit’ t.e.m. ‘4 = Meestal of altijd’)</a:t>
            </a:r>
          </a:p>
          <a:p>
            <a:pPr lvl="2"/>
            <a:r>
              <a:rPr lang="nl-BE" dirty="0">
                <a:solidFill>
                  <a:srgbClr val="C00000"/>
                </a:solidFill>
              </a:rPr>
              <a:t>Algemene gezondheid: ordinaal, ‘W1_Gezondheid’ </a:t>
            </a:r>
            <a:br>
              <a:rPr lang="nl-BE" dirty="0">
                <a:solidFill>
                  <a:srgbClr val="C00000"/>
                </a:solidFill>
              </a:rPr>
            </a:br>
            <a:r>
              <a:rPr lang="nl-BE" dirty="0">
                <a:solidFill>
                  <a:srgbClr val="C00000"/>
                </a:solidFill>
              </a:rPr>
              <a:t>(‘1 = Slecht’ t.e.m. ‘5 = Heel erg goed’)	</a:t>
            </a:r>
          </a:p>
          <a:p>
            <a:pPr marL="1234350" lvl="1" indent="-514350">
              <a:buFont typeface="+mj-lt"/>
              <a:buAutoNum type="arabicPeriod"/>
            </a:pPr>
            <a:r>
              <a:rPr lang="nl-BE" b="1" dirty="0"/>
              <a:t>Welke rol?</a:t>
            </a:r>
            <a:endParaRPr lang="nl-BE" dirty="0"/>
          </a:p>
          <a:p>
            <a:pPr lvl="2"/>
            <a:r>
              <a:rPr lang="nl-BE" dirty="0">
                <a:solidFill>
                  <a:srgbClr val="C00000"/>
                </a:solidFill>
              </a:rPr>
              <a:t>Geen onderscheid tussen afhankelijk en onafhankelijk</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063369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Spearman rangcorrelatietoets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93</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  </a:t>
            </a:r>
            <a:r>
              <a:rPr lang="nl-BE" b="1" dirty="0">
                <a:solidFill>
                  <a:srgbClr val="C00000"/>
                </a:solidFill>
                <a:highlight>
                  <a:srgbClr val="FFFF00"/>
                </a:highlight>
              </a:rPr>
              <a:t>Verschil vorige oefening?</a:t>
            </a:r>
            <a:endParaRPr lang="nl-BE" dirty="0">
              <a:solidFill>
                <a:srgbClr val="C00000"/>
              </a:solidFill>
              <a:highlight>
                <a:srgbClr val="FFFF00"/>
              </a:highlight>
            </a:endParaRPr>
          </a:p>
          <a:p>
            <a:pPr lvl="2"/>
            <a:r>
              <a:rPr lang="nl-BE" dirty="0">
                <a:solidFill>
                  <a:srgbClr val="C00000"/>
                </a:solidFill>
              </a:rPr>
              <a:t>Gelukkig zijn: </a:t>
            </a:r>
            <a:r>
              <a:rPr lang="nl-BE" dirty="0">
                <a:solidFill>
                  <a:srgbClr val="C00000"/>
                </a:solidFill>
                <a:highlight>
                  <a:srgbClr val="FFFF00"/>
                </a:highlight>
              </a:rPr>
              <a:t>ordinaal</a:t>
            </a:r>
            <a:r>
              <a:rPr lang="nl-BE" dirty="0">
                <a:solidFill>
                  <a:srgbClr val="C00000"/>
                </a:solidFill>
              </a:rPr>
              <a:t>, ‘W1_Depressie1’ </a:t>
            </a:r>
            <a:br>
              <a:rPr lang="nl-BE" dirty="0">
                <a:solidFill>
                  <a:srgbClr val="C00000"/>
                </a:solidFill>
              </a:rPr>
            </a:br>
            <a:r>
              <a:rPr lang="nl-BE" dirty="0">
                <a:solidFill>
                  <a:srgbClr val="C00000"/>
                </a:solidFill>
              </a:rPr>
              <a:t>(‘1 = Zelden of nooit’ t.e.m. ‘4 = Meestal of altijd’)</a:t>
            </a:r>
          </a:p>
          <a:p>
            <a:pPr lvl="2"/>
            <a:r>
              <a:rPr lang="nl-BE" dirty="0">
                <a:solidFill>
                  <a:srgbClr val="C00000"/>
                </a:solidFill>
              </a:rPr>
              <a:t>Algemene gezondheid: </a:t>
            </a:r>
            <a:r>
              <a:rPr lang="nl-BE" dirty="0">
                <a:solidFill>
                  <a:srgbClr val="C00000"/>
                </a:solidFill>
                <a:highlight>
                  <a:srgbClr val="FFFF00"/>
                </a:highlight>
              </a:rPr>
              <a:t>ordinaal</a:t>
            </a:r>
            <a:r>
              <a:rPr lang="nl-BE" dirty="0">
                <a:solidFill>
                  <a:srgbClr val="C00000"/>
                </a:solidFill>
              </a:rPr>
              <a:t>, ‘W1_Gezondheid’ </a:t>
            </a:r>
            <a:br>
              <a:rPr lang="nl-BE" dirty="0">
                <a:solidFill>
                  <a:srgbClr val="C00000"/>
                </a:solidFill>
              </a:rPr>
            </a:br>
            <a:r>
              <a:rPr lang="nl-BE" dirty="0">
                <a:solidFill>
                  <a:srgbClr val="C00000"/>
                </a:solidFill>
              </a:rPr>
              <a:t>(‘1 = Slecht’ t.e.m. ‘5 = Heel erg goed’)	</a:t>
            </a:r>
          </a:p>
          <a:p>
            <a:pPr marL="1234350" lvl="1" indent="-514350">
              <a:buFont typeface="+mj-lt"/>
              <a:buAutoNum type="arabicPeriod"/>
            </a:pPr>
            <a:r>
              <a:rPr lang="nl-BE" b="1" dirty="0"/>
              <a:t>Welke rol?</a:t>
            </a:r>
            <a:endParaRPr lang="nl-BE" dirty="0"/>
          </a:p>
          <a:p>
            <a:pPr lvl="2"/>
            <a:r>
              <a:rPr lang="nl-BE" dirty="0">
                <a:solidFill>
                  <a:srgbClr val="C00000"/>
                </a:solidFill>
              </a:rPr>
              <a:t>Geen onderscheid tussen afhankelijk en onafhankelijk</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489037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94</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61563" y="6693265"/>
            <a:ext cx="3865996" cy="38529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94</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7" name="Tekstvak 126">
            <a:extLst>
              <a:ext uri="{FF2B5EF4-FFF2-40B4-BE49-F238E27FC236}">
                <a16:creationId xmlns:a16="http://schemas.microsoft.com/office/drawing/2014/main" id="{A60089BD-7999-4CAB-9801-44DBBCFFD570}"/>
              </a:ext>
            </a:extLst>
          </p:cNvPr>
          <p:cNvSpPr txBox="1"/>
          <p:nvPr/>
        </p:nvSpPr>
        <p:spPr>
          <a:xfrm>
            <a:off x="7087612" y="7108636"/>
            <a:ext cx="8967231" cy="2105769"/>
          </a:xfrm>
          <a:prstGeom prst="rect">
            <a:avLst/>
          </a:prstGeom>
          <a:solidFill>
            <a:schemeClr val="bg1"/>
          </a:solidFill>
          <a:ln w="38100">
            <a:solidFill>
              <a:srgbClr val="DC8621"/>
            </a:solidFill>
          </a:ln>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Kruskal-Wallis of Spearman rangcorrelatie?</a:t>
            </a:r>
          </a:p>
          <a:p>
            <a:pPr marL="457200" marR="0" lvl="0" indent="-457200" algn="l" defTabSz="1300368"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Spearman: </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want het gaat om </a:t>
            </a:r>
            <a:r>
              <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verbanden tussen variabelen</a:t>
            </a:r>
            <a:r>
              <a:rPr kumimoji="0" lang="nl-BE" sz="2800" b="0"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rPr>
              <a:t>, niet om verschillen tussen groepen</a:t>
            </a:r>
            <a:endParaRPr kumimoji="0" lang="nl-BE" sz="2800" b="0" i="0" u="sng"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6619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r>
              <a:rPr lang="nl-BE" dirty="0"/>
              <a:t>Geen inconsistenties gevonden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95</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11B8B816-3EDB-4C20-9448-A78052A4F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41" y="4024003"/>
            <a:ext cx="8114248" cy="3682370"/>
          </a:xfrm>
          <a:prstGeom prst="rect">
            <a:avLst/>
          </a:prstGeom>
        </p:spPr>
      </p:pic>
      <p:pic>
        <p:nvPicPr>
          <p:cNvPr id="2" name="Picture 1">
            <a:extLst>
              <a:ext uri="{FF2B5EF4-FFF2-40B4-BE49-F238E27FC236}">
                <a16:creationId xmlns:a16="http://schemas.microsoft.com/office/drawing/2014/main" id="{187CA61A-A7E2-4275-BCC9-34F40D3416E8}"/>
              </a:ext>
            </a:extLst>
          </p:cNvPr>
          <p:cNvPicPr>
            <a:picLocks noChangeAspect="1"/>
          </p:cNvPicPr>
          <p:nvPr/>
        </p:nvPicPr>
        <p:blipFill>
          <a:blip r:embed="rId3"/>
          <a:stretch>
            <a:fillRect/>
          </a:stretch>
        </p:blipFill>
        <p:spPr>
          <a:xfrm>
            <a:off x="8756389" y="4338240"/>
            <a:ext cx="8291489" cy="3053895"/>
          </a:xfrm>
          <a:prstGeom prst="rect">
            <a:avLst/>
          </a:prstGeom>
        </p:spPr>
      </p:pic>
    </p:spTree>
    <p:extLst>
      <p:ext uri="{BB962C8B-B14F-4D97-AF65-F5344CB8AC3E}">
        <p14:creationId xmlns:p14="http://schemas.microsoft.com/office/powerpoint/2010/main" val="13095945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Beide variabelen = metrisch of ordinaal</a:t>
            </a:r>
            <a:r>
              <a:rPr lang="nl-BE" b="1" dirty="0"/>
              <a:t>: oké</a:t>
            </a:r>
          </a:p>
          <a:p>
            <a:pPr marL="1821150" lvl="2" indent="-514350">
              <a:buFont typeface="+mj-lt"/>
              <a:buAutoNum type="arabicPeriod"/>
            </a:pPr>
            <a:r>
              <a:rPr lang="nl-BE" dirty="0"/>
              <a:t>Gepaarde observaties:</a:t>
            </a:r>
            <a:r>
              <a:rPr lang="nl-BE" b="1" dirty="0"/>
              <a:t> oké</a:t>
            </a:r>
          </a:p>
          <a:p>
            <a:pPr marL="2393550" lvl="3" indent="-514350"/>
            <a:r>
              <a:rPr lang="nl-BE" dirty="0"/>
              <a:t>Beide variabelen bij zelfde onderzoekseenheden gemeten</a:t>
            </a:r>
          </a:p>
          <a:p>
            <a:pPr marL="1821150" lvl="2" indent="-514350">
              <a:buFont typeface="+mj-lt"/>
              <a:buAutoNum type="arabicPeriod"/>
            </a:pPr>
            <a:r>
              <a:rPr lang="nl-BE" b="1" dirty="0">
                <a:solidFill>
                  <a:srgbClr val="002060"/>
                </a:solidFill>
              </a:rPr>
              <a:t>n ≥ 30: oké</a:t>
            </a:r>
          </a:p>
          <a:p>
            <a:pPr marL="2393550" lvl="3" indent="-514350"/>
            <a:r>
              <a:rPr lang="nl-BE" dirty="0">
                <a:solidFill>
                  <a:srgbClr val="002060"/>
                </a:solidFill>
              </a:rPr>
              <a:t>Indien n &lt; 30: </a:t>
            </a:r>
            <a:r>
              <a:rPr lang="nl-BE" b="1" dirty="0" err="1">
                <a:solidFill>
                  <a:srgbClr val="002060"/>
                </a:solidFill>
              </a:rPr>
              <a:t>Kendall’s</a:t>
            </a:r>
            <a:r>
              <a:rPr lang="nl-BE" b="1" dirty="0">
                <a:solidFill>
                  <a:srgbClr val="002060"/>
                </a:solidFill>
              </a:rPr>
              <a:t> </a:t>
            </a:r>
            <a:r>
              <a:rPr lang="nl-BE" b="1" dirty="0" err="1">
                <a:solidFill>
                  <a:srgbClr val="002060"/>
                </a:solidFill>
              </a:rPr>
              <a:t>tau</a:t>
            </a:r>
            <a:r>
              <a:rPr lang="nl-BE" b="1" dirty="0">
                <a:solidFill>
                  <a:srgbClr val="002060"/>
                </a:solidFill>
              </a:rPr>
              <a:t> correlatietoets </a:t>
            </a:r>
            <a:r>
              <a:rPr lang="nl-BE" dirty="0">
                <a:solidFill>
                  <a:srgbClr val="002060"/>
                </a:solidFill>
              </a:rPr>
              <a:t>als alternatief</a:t>
            </a:r>
          </a:p>
          <a:p>
            <a:pPr marL="2393550" lvl="3" indent="-514350"/>
            <a:endParaRPr lang="nl-BE" dirty="0"/>
          </a:p>
          <a:p>
            <a:pPr marL="1234350" lvl="1" indent="-514350"/>
            <a:r>
              <a:rPr lang="nl-BE" b="1" dirty="0">
                <a:solidFill>
                  <a:srgbClr val="C00000"/>
                </a:solidFill>
              </a:rPr>
              <a:t>Minder streng</a:t>
            </a:r>
            <a:r>
              <a:rPr lang="nl-BE" dirty="0">
                <a:solidFill>
                  <a:srgbClr val="C00000"/>
                </a:solidFill>
              </a:rPr>
              <a:t>: geen assumptie van </a:t>
            </a:r>
            <a:r>
              <a:rPr lang="nl-BE" dirty="0" err="1">
                <a:solidFill>
                  <a:srgbClr val="C00000"/>
                </a:solidFill>
              </a:rPr>
              <a:t>lineariteit</a:t>
            </a:r>
            <a:r>
              <a:rPr lang="nl-BE">
                <a:solidFill>
                  <a:srgbClr val="C00000"/>
                </a:solidFill>
              </a:rPr>
              <a:t>, normaliteit </a:t>
            </a:r>
            <a:r>
              <a:rPr lang="nl-BE" dirty="0">
                <a:solidFill>
                  <a:srgbClr val="C00000"/>
                </a:solidFill>
              </a:rPr>
              <a:t>of homoscedasticiteit!</a:t>
            </a:r>
          </a:p>
          <a:p>
            <a:pPr marL="2393550" lvl="3" indent="-514350"/>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96</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Tree>
    <p:extLst>
      <p:ext uri="{BB962C8B-B14F-4D97-AF65-F5344CB8AC3E}">
        <p14:creationId xmlns:p14="http://schemas.microsoft.com/office/powerpoint/2010/main" val="2583682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3. </a:t>
                </a:r>
                <a:r>
                  <a:rPr lang="nl-BE" dirty="0"/>
                  <a:t>Hypothesen formuleren</a:t>
                </a:r>
              </a:p>
              <a:p>
                <a:pPr lvl="1"/>
                <a:r>
                  <a:rPr lang="nl-BE" dirty="0"/>
                  <a:t>Best tweezijdig toetsen</a:t>
                </a:r>
              </a:p>
              <a:p>
                <a:pPr lvl="1"/>
                <a:endParaRPr lang="nl-BE" dirty="0"/>
              </a:p>
              <a:p>
                <a:pPr marL="720000" lvl="1" indent="0">
                  <a:buNone/>
                </a:pPr>
                <a:r>
                  <a:rPr lang="nl-BE" b="1" dirty="0"/>
                  <a:t>	H</a:t>
                </a:r>
                <a:r>
                  <a:rPr lang="nl-BE" b="1" baseline="-25000" dirty="0"/>
                  <a:t>0</a:t>
                </a:r>
                <a:r>
                  <a:rPr lang="nl-BE" b="1" dirty="0"/>
                  <a:t>:	</a:t>
                </a:r>
                <a:r>
                  <a:rPr lang="nl-BE" i="1" dirty="0"/>
                  <a:t>Er is geen samenhang tussen gelukkig zijn en algemene gezondheid: de 							rangcorrelatiecoëfficiënt tussen die twee variabelen is nul.</a:t>
                </a:r>
                <a:br>
                  <a:rPr lang="nl-BE" i="1" dirty="0"/>
                </a:br>
                <a:endParaRPr lang="nl-BE" b="1" dirty="0"/>
              </a:p>
              <a:p>
                <a:pPr marL="720000" lvl="1" indent="0">
                  <a:buNone/>
                </a:pPr>
                <a:r>
                  <a:rPr lang="nl-BE" b="1" dirty="0"/>
                  <a:t>	H</a:t>
                </a:r>
                <a:r>
                  <a:rPr lang="nl-BE" b="1" baseline="-25000" dirty="0"/>
                  <a:t>A</a:t>
                </a:r>
                <a:r>
                  <a:rPr lang="nl-BE" b="1" dirty="0"/>
                  <a:t>:	</a:t>
                </a:r>
                <a:r>
                  <a:rPr lang="nl-BE" i="1" dirty="0"/>
                  <a:t>Gelukkig zijn en algemene gezondheid hangen wel samen: de 											rangcorrelatiecoëfficiënt tussen die twee variabelen is groter of kleiner dan nul.</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maar </a:t>
                </a:r>
                <a:r>
                  <a:rPr lang="nl-BE" b="1" dirty="0">
                    <a:solidFill>
                      <a:srgbClr val="C00000"/>
                    </a:solidFill>
                  </a:rPr>
                  <a:t>beter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 .01</a:t>
                </a:r>
              </a:p>
              <a:p>
                <a:pPr lvl="2"/>
                <a:r>
                  <a:rPr lang="nl-BE" dirty="0"/>
                  <a:t>Want n = 2020 (&gt;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2"/>
                <a:stretch>
                  <a:fillRect l="-145" t="-477"/>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97</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Tree>
    <p:extLst>
      <p:ext uri="{BB962C8B-B14F-4D97-AF65-F5344CB8AC3E}">
        <p14:creationId xmlns:p14="http://schemas.microsoft.com/office/powerpoint/2010/main" val="1199740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Maat van effectgrootte:</a:t>
            </a:r>
          </a:p>
          <a:p>
            <a:pPr lvl="2"/>
            <a:r>
              <a:rPr lang="nl-BE" b="1" dirty="0"/>
              <a:t>Spearman rangcorrelatiecoëfficiënt zelf (</a:t>
            </a:r>
            <a:r>
              <a:rPr lang="nl-BE" b="1" dirty="0" err="1"/>
              <a:t>r</a:t>
            </a:r>
            <a:r>
              <a:rPr lang="nl-BE" b="1" baseline="-25000" dirty="0" err="1"/>
              <a:t>s</a:t>
            </a:r>
            <a:r>
              <a:rPr lang="nl-BE" b="1" dirty="0"/>
              <a:t>)</a:t>
            </a:r>
          </a:p>
          <a:p>
            <a:pPr lvl="2"/>
            <a:r>
              <a:rPr lang="nl-BE" dirty="0"/>
              <a:t>Zelfde interpretatie als r</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98</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pic>
        <p:nvPicPr>
          <p:cNvPr id="9" name="Afbeelding 8">
            <a:extLst>
              <a:ext uri="{FF2B5EF4-FFF2-40B4-BE49-F238E27FC236}">
                <a16:creationId xmlns:a16="http://schemas.microsoft.com/office/drawing/2014/main" id="{906D21FB-A67A-4EA6-8155-C3845BCB46D9}"/>
              </a:ext>
            </a:extLst>
          </p:cNvPr>
          <p:cNvPicPr>
            <a:picLocks noChangeAspect="1"/>
          </p:cNvPicPr>
          <p:nvPr/>
        </p:nvPicPr>
        <p:blipFill>
          <a:blip r:embed="rId2"/>
          <a:stretch>
            <a:fillRect/>
          </a:stretch>
        </p:blipFill>
        <p:spPr>
          <a:xfrm>
            <a:off x="7706012" y="3839610"/>
            <a:ext cx="9127044" cy="4533099"/>
          </a:xfrm>
          <a:prstGeom prst="rect">
            <a:avLst/>
          </a:prstGeom>
        </p:spPr>
      </p:pic>
    </p:spTree>
    <p:extLst>
      <p:ext uri="{BB962C8B-B14F-4D97-AF65-F5344CB8AC3E}">
        <p14:creationId xmlns:p14="http://schemas.microsoft.com/office/powerpoint/2010/main" val="31229199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A8181DE-0D06-40F8-A69A-ED46C4E65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379" y="2482497"/>
            <a:ext cx="8172562" cy="5832440"/>
          </a:xfrm>
          <a:prstGeom prst="rect">
            <a:avLst/>
          </a:prstGeom>
        </p:spPr>
      </p:pic>
      <p:pic>
        <p:nvPicPr>
          <p:cNvPr id="2" name="Afbeelding 1">
            <a:extLst>
              <a:ext uri="{FF2B5EF4-FFF2-40B4-BE49-F238E27FC236}">
                <a16:creationId xmlns:a16="http://schemas.microsoft.com/office/drawing/2014/main" id="{F7B1931C-7A57-4616-AE9E-07CD6D46AC30}"/>
              </a:ext>
            </a:extLst>
          </p:cNvPr>
          <p:cNvPicPr>
            <a:picLocks noChangeAspect="1"/>
          </p:cNvPicPr>
          <p:nvPr/>
        </p:nvPicPr>
        <p:blipFill>
          <a:blip r:embed="rId3"/>
          <a:stretch>
            <a:fillRect/>
          </a:stretch>
        </p:blipFill>
        <p:spPr>
          <a:xfrm>
            <a:off x="743486" y="3215494"/>
            <a:ext cx="5953427" cy="458437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Spearman rangcorrelatietoets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Spearman rangcorrelatietoets in SPSS: </a:t>
            </a:r>
            <a:br>
              <a:rPr lang="nl-BE" b="1" dirty="0"/>
            </a:br>
            <a:r>
              <a:rPr lang="nl-BE" i="1" dirty="0" err="1">
                <a:sym typeface="Wingdings" panose="05000000000000000000" pitchFamily="2" charset="2"/>
              </a:rPr>
              <a:t>Analyze</a:t>
            </a:r>
            <a:r>
              <a:rPr lang="nl-BE" i="1" dirty="0"/>
              <a:t> ›› </a:t>
            </a:r>
            <a:r>
              <a:rPr lang="nl-BE" i="1" dirty="0" err="1"/>
              <a:t>Correlate</a:t>
            </a:r>
            <a:r>
              <a:rPr lang="nl-BE" i="1" dirty="0"/>
              <a:t> ›› </a:t>
            </a:r>
            <a:r>
              <a:rPr lang="nl-BE" i="1" dirty="0" err="1"/>
              <a:t>Bivariate</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655405" y="6405562"/>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0219414" y="3642913"/>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9546023" y="3365100"/>
            <a:ext cx="1129513" cy="41606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7054276" y="609138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99</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7054276" y="683044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9966107" y="7977962"/>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Arial"/>
                <a:ea typeface="+mn-ea"/>
                <a:cs typeface="+mn-cs"/>
              </a:endParaRPr>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5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cs typeface="+mn-cs"/>
                </a:rPr>
                <a:t>5</a:t>
              </a:r>
            </a:p>
          </p:txBody>
        </p:sp>
      </p:grpSp>
      <p:sp>
        <p:nvSpPr>
          <p:cNvPr id="12" name="Tijdelijke aanduiding voor inhoud 11">
            <a:extLst>
              <a:ext uri="{FF2B5EF4-FFF2-40B4-BE49-F238E27FC236}">
                <a16:creationId xmlns:a16="http://schemas.microsoft.com/office/drawing/2014/main" id="{3C563EF9-E2A2-4861-B7E8-EFB6F760270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966654825"/>
      </p:ext>
    </p:extLst>
  </p:cSld>
  <p:clrMapOvr>
    <a:masterClrMapping/>
  </p:clrMapOvr>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20086</TotalTime>
  <Words>6748</Words>
  <Application>Microsoft Office PowerPoint</Application>
  <PresentationFormat>Aangepast</PresentationFormat>
  <Paragraphs>1621</Paragraphs>
  <Slides>124</Slides>
  <Notes>36</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124</vt:i4>
      </vt:variant>
    </vt:vector>
  </HeadingPairs>
  <TitlesOfParts>
    <vt:vector size="132" baseType="lpstr">
      <vt:lpstr>Arial</vt:lpstr>
      <vt:lpstr>Calibri</vt:lpstr>
      <vt:lpstr>Calibri Light</vt:lpstr>
      <vt:lpstr>Cambria Math</vt:lpstr>
      <vt:lpstr>Verdana</vt:lpstr>
      <vt:lpstr>Wingdings</vt:lpstr>
      <vt:lpstr>Powerpoint_UGent_EN_PS</vt:lpstr>
      <vt:lpstr>Kantoorthema</vt:lpstr>
      <vt:lpstr>HST 12: correlatie</vt:lpstr>
      <vt:lpstr>Rechten en plichten</vt:lpstr>
      <vt:lpstr>Inhoud van de les</vt:lpstr>
      <vt:lpstr>Inhoudstafel </vt:lpstr>
      <vt:lpstr>Opwarmers: testvragen</vt:lpstr>
      <vt:lpstr>Opwarmers: testvragen</vt:lpstr>
      <vt:lpstr>Opwarmers: testvragen</vt:lpstr>
      <vt:lpstr>Opwarmers: testvragen</vt:lpstr>
      <vt:lpstr>testvragen</vt:lpstr>
      <vt:lpstr>testvragen</vt:lpstr>
      <vt:lpstr>testvragen</vt:lpstr>
      <vt:lpstr>testvragen</vt:lpstr>
      <vt:lpstr>testvragen</vt:lpstr>
      <vt:lpstr>testvragen</vt:lpstr>
      <vt:lpstr>Inhoudstafel </vt:lpstr>
      <vt:lpstr>Inleiding</vt:lpstr>
      <vt:lpstr>Inleiding</vt:lpstr>
      <vt:lpstr>Inleiding</vt:lpstr>
      <vt:lpstr>Inleiding</vt:lpstr>
      <vt:lpstr>Inleiding</vt:lpstr>
      <vt:lpstr>Inleiding</vt:lpstr>
      <vt:lpstr>Inhoudstafel </vt:lpstr>
      <vt:lpstr>Correlatie versus causaliteit</vt:lpstr>
      <vt:lpstr>Correlatie versus causaliteit</vt:lpstr>
      <vt:lpstr>Correlatie versus causaliteit</vt:lpstr>
      <vt:lpstr>Inhoudstafel </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Scatterplots en correlatiecoëfficiënten</vt:lpstr>
      <vt:lpstr>Inhoudstafel </vt:lpstr>
      <vt:lpstr>Pearson correlatietoets</vt:lpstr>
      <vt:lpstr>Pearson correlatietoets</vt:lpstr>
      <vt:lpstr>Pearson correlatietoets - oefening</vt:lpstr>
      <vt:lpstr>Pearson correlatietoets</vt:lpstr>
      <vt:lpstr>Welke analysetechniek gebruik ik?</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Pearson correlatietoets</vt:lpstr>
      <vt:lpstr>Inhoudstafel </vt:lpstr>
      <vt:lpstr>testvraag</vt:lpstr>
      <vt:lpstr>testvraag</vt:lpstr>
      <vt:lpstr>testvraag</vt:lpstr>
      <vt:lpstr>testvraag</vt:lpstr>
      <vt:lpstr>PowerPoint-presentatie</vt:lpstr>
      <vt:lpstr>PowerPoint-presentatie</vt:lpstr>
      <vt:lpstr>testvraag</vt:lpstr>
      <vt:lpstr>testvraag</vt:lpstr>
      <vt:lpstr>testvraag</vt:lpstr>
      <vt:lpstr>testvraag</vt:lpstr>
      <vt:lpstr>Inhoudstafel </vt:lpstr>
      <vt:lpstr>Partiële correlatietoets</vt:lpstr>
      <vt:lpstr>Partiële correlatietoets: oefening</vt:lpstr>
      <vt:lpstr>Partiële correlatietoets</vt:lpstr>
      <vt:lpstr>Welke analysetechniek gebruik ik?</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Partiële correlatietoets</vt:lpstr>
      <vt:lpstr>Inhoudstafel </vt:lpstr>
      <vt:lpstr>Spearman rangcorrelatietoets</vt:lpstr>
      <vt:lpstr>Spearman rangcorrelatietoets</vt:lpstr>
      <vt:lpstr>Spearman rangcorrelatietoets: oefening</vt:lpstr>
      <vt:lpstr>Spearman rangcorrelatietoets</vt:lpstr>
      <vt:lpstr>Spearman rangcorrelatietoets</vt:lpstr>
      <vt:lpstr>Welke analysetechniek gebruik ik?</vt:lpstr>
      <vt:lpstr>Spearman rangcorrelatietoets</vt:lpstr>
      <vt:lpstr>Spearman rangcorrelatietoets</vt:lpstr>
      <vt:lpstr>Spearman rangcorrelatietoets</vt:lpstr>
      <vt:lpstr>Spearman rangcorrelatietoets</vt:lpstr>
      <vt:lpstr>Spearman rangcorrelatietoets</vt:lpstr>
      <vt:lpstr>Spearman rangcorrelatietoets</vt:lpstr>
      <vt:lpstr>Spearman rangcorrelatietoets</vt:lpstr>
      <vt:lpstr>Inhoudstafel </vt:lpstr>
      <vt:lpstr>Kendall’s tau correlatietoets</vt:lpstr>
      <vt:lpstr>Kendall’s tau correlatietoets: oefening</vt:lpstr>
      <vt:lpstr>Kendall’s tau correlatietoets</vt:lpstr>
      <vt:lpstr>Welke analysetechniek gebruik ik?</vt:lpstr>
      <vt:lpstr>Kendall’s tau correlatietoets</vt:lpstr>
      <vt:lpstr>Kendall’s tau correlatietoets</vt:lpstr>
      <vt:lpstr>Kendall’s tau correlatietoets</vt:lpstr>
      <vt:lpstr>Kendall’s tau correlatietoets</vt:lpstr>
      <vt:lpstr>Kendall’s tau correlatietoets</vt:lpstr>
      <vt:lpstr>Kendall’s tau correlatietoets</vt:lpstr>
      <vt:lpstr>Kendall’s tau correlatietoets</vt:lpstr>
      <vt:lpstr>Kendall’s tau correlatietoets</vt:lpstr>
      <vt:lpstr>testvraag</vt:lpstr>
      <vt:lpstr>testvraag</vt:lpstr>
      <vt:lpstr>testvraag</vt:lpstr>
      <vt:lpstr>testvraag</vt:lpstr>
      <vt:lpstr>testvraag</vt:lpstr>
      <vt:lpstr>testvraag</vt:lpstr>
      <vt:lpstr>testvraag</vt:lpstr>
      <vt:lpstr>testvraag</vt:lpstr>
      <vt:lpstr>Inhoudstafel </vt:lpstr>
      <vt:lpstr>Werkcollege 5</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642</cp:revision>
  <cp:lastPrinted>2022-09-25T19:30:31Z</cp:lastPrinted>
  <dcterms:created xsi:type="dcterms:W3CDTF">2016-09-23T07:15:13Z</dcterms:created>
  <dcterms:modified xsi:type="dcterms:W3CDTF">2024-11-26T19:10:01Z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